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90" r:id="rId2"/>
    <p:sldId id="262" r:id="rId3"/>
    <p:sldId id="257" r:id="rId4"/>
    <p:sldId id="256" r:id="rId5"/>
    <p:sldId id="258" r:id="rId6"/>
    <p:sldId id="278" r:id="rId7"/>
    <p:sldId id="259" r:id="rId8"/>
    <p:sldId id="265" r:id="rId9"/>
    <p:sldId id="279" r:id="rId10"/>
    <p:sldId id="289" r:id="rId11"/>
    <p:sldId id="280" r:id="rId12"/>
    <p:sldId id="287" r:id="rId13"/>
    <p:sldId id="288" r:id="rId14"/>
    <p:sldId id="260" r:id="rId15"/>
    <p:sldId id="277" r:id="rId16"/>
    <p:sldId id="261" r:id="rId17"/>
    <p:sldId id="274" r:id="rId18"/>
    <p:sldId id="276" r:id="rId19"/>
    <p:sldId id="281" r:id="rId20"/>
    <p:sldId id="282" r:id="rId21"/>
    <p:sldId id="264" r:id="rId22"/>
    <p:sldId id="283" r:id="rId23"/>
    <p:sldId id="284" r:id="rId24"/>
    <p:sldId id="285" r:id="rId25"/>
    <p:sldId id="286" r:id="rId26"/>
    <p:sldId id="269" r:id="rId27"/>
    <p:sldId id="263" r:id="rId28"/>
    <p:sldId id="268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B6E3F-7674-4914-9593-BE03D5E3C243}" type="datetimeFigureOut">
              <a:rPr lang="ru-RU" smtClean="0"/>
              <a:t>10.06.2015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3A19-8535-41F8-892B-685BEEBEB5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374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EDFD5-1213-400F-9850-FFF4EC2BEE6F}" type="datetime1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2559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E5C6-47AC-4FDE-954D-3166F36FB9E3}" type="datetime1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04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E1CDD-8BDD-4827-8A11-48282052CEC9}" type="datetime1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566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5313-ED92-4BAB-8E87-AC5B5D31A415}" type="datetime1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008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96963-A189-4C65-A94D-16D08C9FAF7A}" type="datetime1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4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7D7CE-ED7B-44B4-BD98-D4261222C46C}" type="datetime1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92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E293F-CD8A-47E0-ADF2-09E5E72605D9}" type="datetime1">
              <a:rPr lang="ru-RU" smtClean="0"/>
              <a:t>10.06.2015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3427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33AC3-E677-4251-AECC-AFBFB7268664}" type="datetime1">
              <a:rPr lang="ru-RU" smtClean="0"/>
              <a:t>10.06.2015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85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9626C-7DC0-408F-9B38-4BCC875BE9AB}" type="datetime1">
              <a:rPr lang="ru-RU" smtClean="0"/>
              <a:t>10.06.2015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13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2B2C-E2E3-4954-97E7-70B57E315924}" type="datetime1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562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0E0D7-C045-48A9-AD92-DE987EA6DCC6}" type="datetime1">
              <a:rPr lang="ru-RU" smtClean="0"/>
              <a:t>10.06.2015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4558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380B5-1A33-40F4-915E-C0B08AB04E9C}" type="datetime1">
              <a:rPr lang="ru-RU" smtClean="0"/>
              <a:t>10.06.2015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30BFF-037D-4EE5-86E3-861FAE7A664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232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1728192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/>
              <a:t>Проверки Роспотребнадзор: </a:t>
            </a:r>
            <a:br>
              <a:rPr lang="ru-RU" sz="4000" dirty="0" smtClean="0"/>
            </a:br>
            <a:r>
              <a:rPr lang="ru-RU" sz="4000" dirty="0" smtClean="0"/>
              <a:t>Вся правда без </a:t>
            </a:r>
            <a:r>
              <a:rPr lang="ru-RU" sz="4000" dirty="0"/>
              <a:t>купюр.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ППК. Методическая презентация.</a:t>
            </a:r>
            <a:endParaRPr lang="ru-RU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738977" y="4255428"/>
            <a:ext cx="55120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Центр сертификации и обучения «ИСУ»</a:t>
            </a:r>
            <a:endParaRPr lang="ru-RU" sz="2400" b="1" dirty="0"/>
          </a:p>
        </p:txBody>
      </p:sp>
      <p:pic>
        <p:nvPicPr>
          <p:cNvPr id="8" name="Picture 2" descr="wikiqual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02650"/>
            <a:ext cx="1905000" cy="162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6934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6064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Организация государственного санитарно-эпидемиологического надзора за осуществлением производственного контроля</a:t>
            </a:r>
            <a:r>
              <a:rPr lang="ru-RU" sz="2000" dirty="0" smtClean="0"/>
              <a:t>      </a:t>
            </a:r>
          </a:p>
          <a:p>
            <a:pPr algn="just"/>
            <a:endParaRPr lang="ru-RU" sz="2000" dirty="0" smtClean="0"/>
          </a:p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 Надзор </a:t>
            </a:r>
            <a:r>
              <a:rPr lang="ru-RU" sz="2000" dirty="0"/>
              <a:t>за организацией и проведением юридическими лицами и индивидуальными предпринимателями </a:t>
            </a:r>
            <a:r>
              <a:rPr lang="ru-RU" sz="2000" dirty="0" smtClean="0"/>
              <a:t>ПК </a:t>
            </a:r>
            <a:r>
              <a:rPr lang="ru-RU" sz="2000" dirty="0"/>
              <a:t>является составной частью государственного санитарно-эпидемиологического надзора, осуществляемого уполномоченными органами.</a:t>
            </a:r>
          </a:p>
          <a:p>
            <a:pPr algn="just"/>
            <a:r>
              <a:rPr lang="ru-RU" sz="2000" dirty="0" smtClean="0"/>
              <a:t>      Органы</a:t>
            </a:r>
            <a:r>
              <a:rPr lang="ru-RU" sz="2000" dirty="0"/>
              <a:t>, уполномоченные осуществлять государственный санитарно-эпидемиологический надзор, без взимания платы с юридических и физических лиц по их обращениям обязаны предоставить информацию о государственных санитарно-эпидемиологических правилах, гигиенических нормативах, методах и методиках контроля факторов среды обитания человека, которые должны быть в наличии на объекте, и о перечне химических веществ, биологических, физических и иных факторов, в отношении которых необходима организация лабораторных исследований и испытаний, с указанием точек, в которых осуществляются отбор проб, лабораторные исследования и испытания, периодичности отбора проб и проведения лабораторных исследований и испытаний.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76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0136" y="116632"/>
            <a:ext cx="878497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dirty="0" smtClean="0"/>
              <a:t>     </a:t>
            </a:r>
            <a:r>
              <a:rPr lang="ru-RU" sz="1900" b="1" dirty="0" smtClean="0"/>
              <a:t>В </a:t>
            </a:r>
            <a:r>
              <a:rPr lang="ru-RU" sz="1900" b="1" dirty="0"/>
              <a:t>результате проверки сотрудники </a:t>
            </a:r>
            <a:r>
              <a:rPr lang="ru-RU" sz="1900" b="1" dirty="0" err="1"/>
              <a:t>Роспотребнадзора</a:t>
            </a:r>
            <a:r>
              <a:rPr lang="ru-RU" sz="1900" b="1" dirty="0"/>
              <a:t> могут установить следующие нарушения:</a:t>
            </a:r>
          </a:p>
          <a:p>
            <a:r>
              <a:rPr lang="ru-RU" sz="1900" dirty="0"/>
              <a:t>- </a:t>
            </a:r>
            <a:r>
              <a:rPr lang="ru-RU" sz="1900" dirty="0" err="1"/>
              <a:t>непроведение</a:t>
            </a:r>
            <a:r>
              <a:rPr lang="ru-RU" sz="1900" dirty="0"/>
              <a:t> </a:t>
            </a:r>
            <a:r>
              <a:rPr lang="ru-RU" sz="1900" dirty="0" smtClean="0"/>
              <a:t>ПК;</a:t>
            </a:r>
            <a:endParaRPr lang="ru-RU" sz="1900" dirty="0"/>
          </a:p>
          <a:p>
            <a:r>
              <a:rPr lang="ru-RU" sz="1900" dirty="0"/>
              <a:t>- отсутствие программы </a:t>
            </a:r>
            <a:r>
              <a:rPr lang="ru-RU" sz="1900" dirty="0" smtClean="0"/>
              <a:t>ПК;</a:t>
            </a:r>
            <a:endParaRPr lang="ru-RU" sz="1900" dirty="0"/>
          </a:p>
          <a:p>
            <a:r>
              <a:rPr lang="ru-RU" sz="1900" dirty="0"/>
              <a:t>- отсутствие лабораторных исследований в определенных санитарным законодательством случаях;</a:t>
            </a:r>
          </a:p>
          <a:p>
            <a:r>
              <a:rPr lang="ru-RU" sz="1900" dirty="0"/>
              <a:t>- нарушение технических регламентов и санитарных, санитарно-эпидемиологических правил;</a:t>
            </a:r>
          </a:p>
          <a:p>
            <a:r>
              <a:rPr lang="ru-RU" sz="1900" dirty="0"/>
              <a:t>- отсутствие у персонала медицинских книжек;</a:t>
            </a:r>
          </a:p>
          <a:p>
            <a:r>
              <a:rPr lang="ru-RU" sz="1900" dirty="0" smtClean="0"/>
              <a:t>- отсутствие </a:t>
            </a:r>
            <a:r>
              <a:rPr lang="ru-RU" sz="1900" dirty="0"/>
              <a:t>журнала регистрации результатов медосмотров, прохождения гигиенической подготовки и аттестации; и др</a:t>
            </a:r>
            <a:r>
              <a:rPr lang="ru-RU" sz="1900" dirty="0" smtClean="0"/>
              <a:t>.</a:t>
            </a:r>
          </a:p>
          <a:p>
            <a:endParaRPr lang="ru-RU" sz="1900" dirty="0"/>
          </a:p>
          <a:p>
            <a:r>
              <a:rPr lang="ru-RU" sz="1900" dirty="0" smtClean="0"/>
              <a:t>     Юридические </a:t>
            </a:r>
            <a:r>
              <a:rPr lang="ru-RU" sz="1900" dirty="0"/>
              <a:t>лица и индивидуальные предприниматели</a:t>
            </a:r>
            <a:r>
              <a:rPr lang="ru-RU" sz="1900" dirty="0" smtClean="0"/>
              <a:t>, </a:t>
            </a:r>
            <a:r>
              <a:rPr lang="ru-RU" sz="1900" dirty="0"/>
              <a:t>осуществляющие </a:t>
            </a:r>
            <a:r>
              <a:rPr lang="ru-RU" sz="1900" dirty="0" smtClean="0"/>
              <a:t>ПК, </a:t>
            </a:r>
            <a:r>
              <a:rPr lang="ru-RU" sz="1900" dirty="0"/>
              <a:t>несут ответственность за своевременность, полноту и достоверность его осуществления. При выявлении нарушений порядка </a:t>
            </a:r>
            <a:r>
              <a:rPr lang="ru-RU" sz="1900" dirty="0" smtClean="0"/>
              <a:t>ПК </a:t>
            </a:r>
            <a:r>
              <a:rPr lang="ru-RU" sz="1900" dirty="0"/>
              <a:t>должностные лица </a:t>
            </a:r>
            <a:r>
              <a:rPr lang="ru-RU" sz="1900" dirty="0" err="1"/>
              <a:t>Роспотребнадзора</a:t>
            </a:r>
            <a:r>
              <a:rPr lang="ru-RU" sz="1900" dirty="0"/>
              <a:t> выдают работодателю предписание об устранении выявленных нарушений с указанием сроков их устранения, а также привлекают лиц, допустивших выявленные нарушения, к ответственности</a:t>
            </a:r>
            <a:r>
              <a:rPr lang="ru-RU" sz="1900" dirty="0" smtClean="0"/>
              <a:t>.</a:t>
            </a:r>
          </a:p>
          <a:p>
            <a:r>
              <a:rPr lang="ru-RU" sz="1900" dirty="0" smtClean="0"/>
              <a:t>     Предписание </a:t>
            </a:r>
            <a:r>
              <a:rPr lang="ru-RU" sz="1900" dirty="0"/>
              <a:t>об устранении выявленных нарушений должно быть выдано в течение трех рабочих дней с момента установления факта </a:t>
            </a:r>
            <a:r>
              <a:rPr lang="ru-RU" sz="1900" dirty="0" smtClean="0"/>
              <a:t>нарушения. </a:t>
            </a:r>
            <a:r>
              <a:rPr lang="ru-RU" sz="1900" dirty="0"/>
              <a:t>В случае невыполнения предписания в установленный срок виновный может быть привлечен к ответственности согласно ст. 19.5 КоАП РФ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448" y="188640"/>
            <a:ext cx="892899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/>
              <a:t> </a:t>
            </a:r>
            <a:r>
              <a:rPr lang="ru-RU" sz="2000" dirty="0" smtClean="0"/>
              <a:t>      За </a:t>
            </a:r>
            <a:r>
              <a:rPr lang="ru-RU" sz="2000" dirty="0" err="1"/>
              <a:t>непроведение</a:t>
            </a:r>
            <a:r>
              <a:rPr lang="ru-RU" sz="2000" dirty="0"/>
              <a:t> </a:t>
            </a:r>
            <a:r>
              <a:rPr lang="ru-RU" sz="2000" dirty="0" smtClean="0"/>
              <a:t>ПК </a:t>
            </a:r>
            <a:r>
              <a:rPr lang="ru-RU" sz="2000" dirty="0"/>
              <a:t>и отсутствие его программы </a:t>
            </a:r>
            <a:r>
              <a:rPr lang="ru-RU" sz="2000" dirty="0" err="1"/>
              <a:t>Роспотребнадзор</a:t>
            </a:r>
            <a:r>
              <a:rPr lang="ru-RU" sz="2000" dirty="0"/>
              <a:t> может привлечь торговую организацию к административной ответственности по ст. 6.3 КоАП РФ. Данной нормой предусмотрена ответственность за нарушение законодательства в области обеспечения санитарно-эпидемиологического благополучия населения, выразившееся, например, в нарушении действующих санитарных правил. Наказание для юридических лиц — штраф от 10 000 до 20 000 руб. или административное приостановление деятельности на срок до 90 </a:t>
            </a:r>
            <a:r>
              <a:rPr lang="ru-RU" sz="2000" dirty="0" smtClean="0"/>
              <a:t>суток.</a:t>
            </a:r>
            <a:endParaRPr lang="ru-RU" sz="2000" dirty="0"/>
          </a:p>
          <a:p>
            <a:pPr algn="just"/>
            <a:r>
              <a:rPr lang="ru-RU" sz="2000" dirty="0" smtClean="0"/>
              <a:t>        Кроме </a:t>
            </a:r>
            <a:r>
              <a:rPr lang="ru-RU" sz="2000" dirty="0"/>
              <a:t>того, в ч. 2 ст. 14.4. КоАП РФ закреплена административная ответственность за продажу товаров, выполнение работ либо оказание населению услуг с нарушением требований технических регламентов и санитарных </a:t>
            </a:r>
            <a:r>
              <a:rPr lang="ru-RU" sz="2000" dirty="0" smtClean="0"/>
              <a:t>правил — </a:t>
            </a:r>
            <a:r>
              <a:rPr lang="ru-RU" sz="2000" dirty="0"/>
              <a:t>штраф от 40000 до 50 000 руб. с конфискацией товаров или без таковой либо административное приостановление деятельности на срок до 90 суток с конфискацией товаров или без таковой.</a:t>
            </a:r>
          </a:p>
          <a:p>
            <a:pPr algn="just"/>
            <a:r>
              <a:rPr lang="ru-RU" sz="2000" dirty="0" smtClean="0"/>
              <a:t>        В </a:t>
            </a:r>
            <a:r>
              <a:rPr lang="ru-RU" sz="2000" dirty="0"/>
              <a:t>случаях, когда административная ответственность за нарушение санитарных правил и норм помимо общих норм ст. 6.3 КоАП РФ предусмотрена другими статьями данного Кодекса, действия лица квалифицируются по специальной норме. То есть ч. 2 ст.14.4 </a:t>
            </a:r>
            <a:r>
              <a:rPr lang="ru-RU" sz="2000" dirty="0" err="1"/>
              <a:t>КоАПРФ</a:t>
            </a:r>
            <a:r>
              <a:rPr lang="ru-RU" sz="2000" dirty="0"/>
              <a:t> признается специальной нормой по отношению к ст. 6.3 КоАП </a:t>
            </a:r>
            <a:r>
              <a:rPr lang="ru-RU" sz="2000" dirty="0" smtClean="0"/>
              <a:t>РФ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205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66843"/>
            <a:ext cx="878497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 В соответствии с Федеральным законом от 02.01.2000 N 29-ФЗ «О качестве и безопасности пищевых продуктов» также предусмотрена ответственность  при причинении вреда здоровью людей, </a:t>
            </a:r>
            <a:r>
              <a:rPr lang="ru-RU" sz="2000" dirty="0" smtClean="0">
                <a:effectLst/>
              </a:rPr>
              <a:t>а также за сокрытие фактов, создающих угрозу жизни и здоровью человека. </a:t>
            </a:r>
          </a:p>
          <a:p>
            <a:pPr algn="just"/>
            <a:r>
              <a:rPr lang="ru-RU" sz="2000" dirty="0" smtClean="0">
                <a:effectLst/>
              </a:rPr>
              <a:t>       Вред, причиненный жизни, здоровью или имуществу гражданина либо имуществу юридического лица вследствие недостатков пищевых продуктов, материалов и изделий, а также недостатков услуг, оказываемых в сфере общественного питания, в части их качества и безопасности, подлежит возмещению в соответствии с гражданским законодательством.</a:t>
            </a:r>
          </a:p>
          <a:p>
            <a:pPr algn="just"/>
            <a:r>
              <a:rPr lang="ru-RU" sz="2000" dirty="0" smtClean="0"/>
              <a:t>Предусмотрены санкции за </a:t>
            </a:r>
            <a:r>
              <a:rPr lang="ru-RU" sz="2000" dirty="0" err="1" smtClean="0"/>
              <a:t>непредоставление</a:t>
            </a:r>
            <a:r>
              <a:rPr lang="ru-RU" sz="2000" dirty="0" smtClean="0"/>
              <a:t> информации о проведении ПК (</a:t>
            </a:r>
            <a:r>
              <a:rPr lang="ru-RU" sz="2000" dirty="0"/>
              <a:t>Статья 19.7 КоАП </a:t>
            </a:r>
            <a:r>
              <a:rPr lang="ru-RU" sz="2000" dirty="0" smtClean="0"/>
              <a:t>РФ) и неуплату штрафа (</a:t>
            </a:r>
            <a:r>
              <a:rPr lang="ru-RU" sz="2000" dirty="0"/>
              <a:t>Статья </a:t>
            </a:r>
            <a:r>
              <a:rPr lang="ru-RU" sz="2000" dirty="0" smtClean="0"/>
              <a:t>20.25 </a:t>
            </a:r>
            <a:r>
              <a:rPr lang="ru-RU" sz="2000" dirty="0"/>
              <a:t>КоАП </a:t>
            </a:r>
            <a:r>
              <a:rPr lang="ru-RU" sz="2000" dirty="0" smtClean="0"/>
              <a:t>РФ)</a:t>
            </a:r>
            <a:endParaRPr lang="ru-RU" sz="2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7343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548680"/>
            <a:ext cx="8928992" cy="3462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900" b="1" dirty="0"/>
          </a:p>
          <a:p>
            <a:r>
              <a:rPr lang="ru-RU" sz="2000" b="1" dirty="0" smtClean="0"/>
              <a:t>               Объектами ПК являются:</a:t>
            </a:r>
          </a:p>
          <a:p>
            <a:r>
              <a:rPr lang="ru-RU" sz="2000" dirty="0"/>
              <a:t>	</a:t>
            </a:r>
            <a:r>
              <a:rPr lang="ru-RU" sz="2000" dirty="0" smtClean="0"/>
              <a:t>- </a:t>
            </a:r>
            <a:r>
              <a:rPr lang="ru-RU" sz="2000" dirty="0"/>
              <a:t>производственные, общественные помещения, здания, сооружения, </a:t>
            </a:r>
            <a:r>
              <a:rPr lang="ru-RU" sz="2000" dirty="0" smtClean="0"/>
              <a:t>	- санитарно-защитные </a:t>
            </a:r>
            <a:r>
              <a:rPr lang="ru-RU" sz="2000" dirty="0"/>
              <a:t>зоны, зоны санитарной охраны,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- оборудование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- транспорт</a:t>
            </a:r>
            <a:r>
              <a:rPr lang="ru-RU" sz="2000" dirty="0"/>
              <a:t>,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- технологическое </a:t>
            </a:r>
            <a:r>
              <a:rPr lang="ru-RU" sz="2000" dirty="0"/>
              <a:t>оборудование,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- технологические </a:t>
            </a:r>
            <a:r>
              <a:rPr lang="ru-RU" sz="2000" dirty="0"/>
              <a:t>процессы,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- рабочие </a:t>
            </a:r>
            <a:r>
              <a:rPr lang="ru-RU" sz="2000" dirty="0"/>
              <a:t>места, используемые для выполнения работ, оказания услуг, </a:t>
            </a:r>
            <a:r>
              <a:rPr lang="ru-RU" sz="2000" dirty="0" smtClean="0"/>
              <a:t>	- сырье</a:t>
            </a:r>
            <a:r>
              <a:rPr lang="ru-RU" sz="2000" dirty="0"/>
              <a:t>, полуфабрикаты, готовая продукция, </a:t>
            </a:r>
            <a:endParaRPr lang="ru-RU" sz="2000" dirty="0" smtClean="0"/>
          </a:p>
          <a:p>
            <a:r>
              <a:rPr lang="ru-RU" sz="2000" dirty="0"/>
              <a:t>	</a:t>
            </a:r>
            <a:r>
              <a:rPr lang="ru-RU" sz="2000" dirty="0" smtClean="0"/>
              <a:t>- отходы </a:t>
            </a:r>
            <a:r>
              <a:rPr lang="ru-RU" sz="2000" dirty="0"/>
              <a:t>производства и </a:t>
            </a:r>
            <a:r>
              <a:rPr lang="ru-RU" sz="2000" dirty="0" smtClean="0"/>
              <a:t>потребления</a:t>
            </a:r>
            <a:endParaRPr lang="ru-RU" sz="19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/>
              <a:t>2. Порядок организации и проведения производственного </a:t>
            </a:r>
            <a:r>
              <a:rPr lang="ru-RU" sz="1900" b="1" dirty="0" smtClean="0"/>
              <a:t>контроля</a:t>
            </a:r>
          </a:p>
          <a:p>
            <a:endParaRPr lang="ru-RU" sz="1900" b="1" dirty="0"/>
          </a:p>
          <a:p>
            <a:r>
              <a:rPr lang="ru-RU" sz="2000" dirty="0" smtClean="0"/>
              <a:t>Производственный </a:t>
            </a:r>
            <a:r>
              <a:rPr lang="ru-RU" sz="2000" dirty="0"/>
              <a:t>контроль включает:</a:t>
            </a:r>
          </a:p>
          <a:p>
            <a:r>
              <a:rPr lang="ru-RU" sz="2000" dirty="0"/>
              <a:t>а) наличие официально изданных санитарных правил, методов и методик контроля факторов среды обитания в соответствии с осуществляемой деятельностью;</a:t>
            </a:r>
          </a:p>
          <a:p>
            <a:r>
              <a:rPr lang="ru-RU" sz="2000" dirty="0"/>
              <a:t>б) осуществление (организацию) лабораторных исследований и испытаний в случаях, установленных настоящими санитарными правилами и другими государственными санитарно-эпидемиологическими правилами и нормативами:</a:t>
            </a:r>
          </a:p>
          <a:p>
            <a:r>
              <a:rPr lang="ru-RU" sz="2000" dirty="0"/>
              <a:t>- на границе санитарно-защитной зоны и в зоне влияния предприятия, на территории (производственной площадке), на рабочих местах с целью оценки влияния производства на среду обитания человека и его здоровье;</a:t>
            </a:r>
          </a:p>
          <a:p>
            <a:pPr marL="342900" indent="-342900">
              <a:buFontTx/>
              <a:buChar char="-"/>
            </a:pPr>
            <a:r>
              <a:rPr lang="ru-RU" sz="2000" dirty="0" smtClean="0"/>
              <a:t>сырья</a:t>
            </a:r>
            <a:r>
              <a:rPr lang="ru-RU" sz="2000" dirty="0"/>
              <a:t>, полуфабрикатов, готовой продукции и технологий их производства, хранения, транспортировки, реализации и утилизации; </a:t>
            </a:r>
            <a:endParaRPr lang="ru-RU" sz="2000" dirty="0" smtClean="0"/>
          </a:p>
          <a:p>
            <a:r>
              <a:rPr lang="ru-RU" sz="2000" dirty="0" smtClean="0"/>
              <a:t>в</a:t>
            </a:r>
            <a:r>
              <a:rPr lang="ru-RU" sz="2000" dirty="0"/>
              <a:t>) организацию медицинских осмотров, профессиональной гигиенической подготовки и аттестации должностных лиц и работников организаций, деятельность которых связана с производством, хранением, транспортированием и реализацией пищевых продуктов и питьевой воды, воспитанием и обучением детей, коммунальным и бытовым обслуживанием населения</a:t>
            </a:r>
            <a:r>
              <a:rPr lang="ru-RU" sz="2000" dirty="0" smtClean="0"/>
              <a:t>;</a:t>
            </a:r>
            <a:endParaRPr lang="ru-RU" sz="19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1375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784976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/>
              <a:t>2. Порядок организации и проведения производственного контроля</a:t>
            </a:r>
          </a:p>
          <a:p>
            <a:endParaRPr lang="ru-RU" sz="1900" b="1" dirty="0"/>
          </a:p>
          <a:p>
            <a:r>
              <a:rPr lang="ru-RU" sz="2000" dirty="0" smtClean="0"/>
              <a:t>г</a:t>
            </a:r>
            <a:r>
              <a:rPr lang="ru-RU" sz="2000" dirty="0"/>
              <a:t>) контроль за наличием сертификатов, санитарно-эпидемиологических заключений, личных медицинских книжек, санитарных паспортов на транспорт, иных документов, подтверждающих качество, безопасность сырья, полуфабрикатов, готовой продукции и технологий их производства, хранения, транспортирования, реализации и утилизации в случаях, предусмотренных действующим законодательством;</a:t>
            </a:r>
          </a:p>
          <a:p>
            <a:r>
              <a:rPr lang="ru-RU" sz="2000" dirty="0"/>
              <a:t>д) обоснование безопасности для человека и окружающей среды новых видов продукции и технологии ее производства, критериев безопасности и (или) безвредности факторов производственной и окружающей среды и разработка методов контроля, в </a:t>
            </a:r>
            <a:r>
              <a:rPr lang="ru-RU" sz="2000" dirty="0" err="1"/>
              <a:t>т.ч</a:t>
            </a:r>
            <a:r>
              <a:rPr lang="ru-RU" sz="2000" dirty="0"/>
              <a:t>. при хранении, транспортировании и утилизации продукции, а также безопасности процесса выполнения работ, оказания услуг</a:t>
            </a:r>
            <a:r>
              <a:rPr lang="ru-RU" sz="2000" dirty="0" smtClean="0"/>
              <a:t>;</a:t>
            </a:r>
          </a:p>
          <a:p>
            <a:r>
              <a:rPr lang="ru-RU" sz="2000" dirty="0"/>
              <a:t>е) ведение учета и отчетности, установленной действующим </a:t>
            </a:r>
            <a:r>
              <a:rPr lang="ru-RU" sz="2000" dirty="0" err="1"/>
              <a:t>законодательст-вом</a:t>
            </a:r>
            <a:r>
              <a:rPr lang="ru-RU" sz="2000" dirty="0"/>
              <a:t> по вопросам, связанным с осуществлением производственного контроля;</a:t>
            </a:r>
          </a:p>
          <a:p>
            <a:endParaRPr lang="ru-RU" sz="1900" b="1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504" y="44872"/>
            <a:ext cx="8784976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/>
              <a:t>2. Порядок организации и проведения производственного контроля</a:t>
            </a:r>
          </a:p>
          <a:p>
            <a:endParaRPr lang="ru-RU" sz="1900" b="1" dirty="0"/>
          </a:p>
          <a:p>
            <a:r>
              <a:rPr lang="ru-RU" sz="2000" dirty="0" smtClean="0"/>
              <a:t>ж</a:t>
            </a:r>
            <a:r>
              <a:rPr lang="ru-RU" sz="2000" dirty="0"/>
              <a:t>) своевременное информирование населения, органов местного самоуправления, органов и учреждений государственной санитарно-эпидемиологической службы Российской Федерации об аварийных ситуациях, остановках производства, о нарушениях технологических процессов, создающих угрозу санитарно-эпидемиологическому благополучию населения;</a:t>
            </a:r>
          </a:p>
          <a:p>
            <a:r>
              <a:rPr lang="ru-RU" sz="2000" dirty="0"/>
              <a:t>и) визуальный контроль специально уполномоченными должностными лицами (работниками) организации за выполнением санитарно-противоэпидемических (профилактических) мероприятий, соблюдением санитарных правил, разработкой и реализацией мер, направленных на устранение выявленных нарушений</a:t>
            </a:r>
            <a:r>
              <a:rPr lang="ru-RU" sz="2000" dirty="0" smtClean="0"/>
              <a:t>.</a:t>
            </a:r>
          </a:p>
          <a:p>
            <a:endParaRPr lang="ru-RU" sz="2000" dirty="0"/>
          </a:p>
          <a:p>
            <a:r>
              <a:rPr lang="ru-RU" sz="2000" dirty="0" smtClean="0"/>
              <a:t>2.5</a:t>
            </a:r>
            <a:r>
              <a:rPr lang="ru-RU" sz="2000" dirty="0"/>
              <a:t>. Номенклатура, объем и периодичность лабораторных исследований и испытаний определяются с учетом санитарно-эпидемиологической характеристики производства, наличия вредных производственных факторов, степени их влияния на здоровье человека и среду его обитания. Лабораторные исследования и испытания осуществляются юридическим лицом, индивидуальным предпринимателем самостоятельно, либо с привлечением лаборатории, аккредитованной в установленном порядке.</a:t>
            </a:r>
            <a:endParaRPr lang="ru-RU" sz="1900" b="1" dirty="0" smtClean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6469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51440"/>
            <a:ext cx="878497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 smtClean="0"/>
              <a:t>2. Порядок организации и проведения производственного контроля</a:t>
            </a:r>
          </a:p>
          <a:p>
            <a:endParaRPr lang="ru-RU" sz="1900" b="1" dirty="0"/>
          </a:p>
          <a:p>
            <a:r>
              <a:rPr lang="ru-RU" sz="2000" dirty="0"/>
              <a:t>2.6. </a:t>
            </a:r>
            <a:r>
              <a:rPr lang="ru-RU" sz="2000" b="1" dirty="0"/>
              <a:t>Программа (план) </a:t>
            </a:r>
            <a:r>
              <a:rPr lang="ru-RU" sz="2000" b="1" dirty="0" smtClean="0"/>
              <a:t>ПК </a:t>
            </a:r>
            <a:r>
              <a:rPr lang="ru-RU" sz="2000" dirty="0"/>
              <a:t>составляется юридическим лицом, индивидуальным предпринимателем до начала осуществления деятельности, а для осуществляющих деятельность юридических лиц, индивидуальных предпринимателей влияющих на санитарно-эпидемиологическую обстановку и (либо) создающих угрозу санитарно-эпидемиологическому благополучию населения - не позднее трех месяцев со дня введения в действие настоящих санитарных правил без ограничения срока действия. Необходимые изменения, дополнения в программу (план) </a:t>
            </a:r>
            <a:r>
              <a:rPr lang="ru-RU" sz="2000" dirty="0" smtClean="0"/>
              <a:t>ПК вносятся </a:t>
            </a:r>
            <a:r>
              <a:rPr lang="ru-RU" sz="2000" dirty="0"/>
              <a:t>при изменении вида деятельности, технологии производства, других существенных изменениях деятельности юридического лица, индивидуального предпринимателя.</a:t>
            </a:r>
          </a:p>
          <a:p>
            <a:r>
              <a:rPr lang="ru-RU" sz="2000" dirty="0"/>
              <a:t>Разработанная программа (план) </a:t>
            </a:r>
            <a:r>
              <a:rPr lang="ru-RU" sz="2000" dirty="0" smtClean="0"/>
              <a:t>ПК </a:t>
            </a:r>
            <a:r>
              <a:rPr lang="ru-RU" sz="2000" dirty="0"/>
              <a:t>утверждается руководителем организации, индивидуальным предпринимателем либо уполномоченными в установленном порядке лицами.</a:t>
            </a:r>
          </a:p>
          <a:p>
            <a:r>
              <a:rPr lang="ru-RU" sz="2000" dirty="0"/>
              <a:t>2.7. Мероприятия по проведению </a:t>
            </a:r>
            <a:r>
              <a:rPr lang="ru-RU" sz="2000" dirty="0" smtClean="0"/>
              <a:t>ПК </a:t>
            </a:r>
            <a:r>
              <a:rPr lang="ru-RU" sz="2000" dirty="0"/>
              <a:t>осуществляются юридическими лицами и индивидуальными предпринимателями. Ответственность за своевременность организации, полноту и достоверность осуществляемого </a:t>
            </a:r>
            <a:r>
              <a:rPr lang="ru-RU" sz="2000" dirty="0" smtClean="0"/>
              <a:t>ПК </a:t>
            </a:r>
            <a:r>
              <a:rPr lang="ru-RU" sz="2000" dirty="0"/>
              <a:t>несут юридические лица, индивидуальные предприниматели.</a:t>
            </a:r>
          </a:p>
          <a:p>
            <a:r>
              <a:rPr lang="ru-RU" sz="2000" dirty="0" smtClean="0"/>
              <a:t>2.8</a:t>
            </a:r>
            <a:r>
              <a:rPr lang="ru-RU" sz="2000" dirty="0"/>
              <a:t>. Юридические лица и индивидуальные предприниматели представляют информацию о результатах </a:t>
            </a:r>
            <a:r>
              <a:rPr lang="ru-RU" sz="2000" dirty="0" smtClean="0"/>
              <a:t>ПК </a:t>
            </a:r>
            <a:r>
              <a:rPr lang="ru-RU" sz="2000" dirty="0"/>
              <a:t>по запросам органов, уполномоченных осуществлять государственный санитарно-эпидемиологический надзор.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18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563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992" y="117693"/>
            <a:ext cx="882049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/>
              <a:t>	Требования </a:t>
            </a:r>
            <a:r>
              <a:rPr lang="ru-RU" b="1" u="sng" dirty="0"/>
              <a:t>к </a:t>
            </a:r>
            <a:r>
              <a:rPr lang="ru-RU" b="1" u="sng" dirty="0" smtClean="0"/>
              <a:t>программе </a:t>
            </a:r>
            <a:r>
              <a:rPr lang="ru-RU" b="1" u="sng" dirty="0"/>
              <a:t>производственного контроля</a:t>
            </a:r>
            <a:endParaRPr lang="ru-RU" dirty="0"/>
          </a:p>
          <a:p>
            <a:pPr algn="just"/>
            <a:r>
              <a:rPr lang="ru-RU" dirty="0"/>
              <a:t>Программа </a:t>
            </a:r>
            <a:r>
              <a:rPr lang="ru-RU" dirty="0" smtClean="0"/>
              <a:t>ПК составляется </a:t>
            </a:r>
            <a:r>
              <a:rPr lang="ru-RU" dirty="0"/>
              <a:t>по произвольной форме и должна включать следующие данные.</a:t>
            </a:r>
          </a:p>
          <a:p>
            <a:pPr algn="just"/>
            <a:r>
              <a:rPr lang="ru-RU" dirty="0" smtClean="0"/>
              <a:t>1</a:t>
            </a:r>
            <a:r>
              <a:rPr lang="ru-RU" dirty="0"/>
              <a:t>. Перечень официально изданных санитарных правил, методов и методик контроля факторов среды обитания в соответствии с осуществляемой деятельностью.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. Перечень должностных </a:t>
            </a:r>
            <a:r>
              <a:rPr lang="ru-RU" dirty="0" smtClean="0"/>
              <a:t>лиц, </a:t>
            </a:r>
            <a:r>
              <a:rPr lang="ru-RU" dirty="0"/>
              <a:t>на которых возложены функции по осуществлению </a:t>
            </a:r>
            <a:r>
              <a:rPr lang="ru-RU" dirty="0" smtClean="0"/>
              <a:t>ПК.</a:t>
            </a:r>
            <a:endParaRPr lang="ru-RU" dirty="0"/>
          </a:p>
          <a:p>
            <a:pPr algn="just"/>
            <a:r>
              <a:rPr lang="ru-RU" dirty="0" smtClean="0"/>
              <a:t>3</a:t>
            </a:r>
            <a:r>
              <a:rPr lang="ru-RU" dirty="0"/>
              <a:t>. Перечень химических веществ, биологических, физических и иных факторов, а также объектов </a:t>
            </a:r>
            <a:r>
              <a:rPr lang="ru-RU" dirty="0" smtClean="0"/>
              <a:t>ПК, </a:t>
            </a:r>
            <a:r>
              <a:rPr lang="ru-RU" dirty="0"/>
              <a:t>представляющих потенциальную опасность для человека и среды его </a:t>
            </a:r>
            <a:r>
              <a:rPr lang="ru-RU" dirty="0" smtClean="0"/>
              <a:t>обитания, </a:t>
            </a:r>
            <a:r>
              <a:rPr lang="ru-RU" dirty="0"/>
              <a:t>в отношении которых необходима организация лабораторных </a:t>
            </a:r>
            <a:r>
              <a:rPr lang="ru-RU" dirty="0" smtClean="0"/>
              <a:t>исследований </a:t>
            </a:r>
            <a:r>
              <a:rPr lang="ru-RU" dirty="0"/>
              <a:t>с указанием точек, в которых осуществляется отбор проб (проводятся лабораторные </a:t>
            </a:r>
            <a:r>
              <a:rPr lang="ru-RU" dirty="0" smtClean="0"/>
              <a:t>исследования); </a:t>
            </a:r>
            <a:r>
              <a:rPr lang="ru-RU" dirty="0"/>
              <a:t>периодичность отбора проб (проведения лабораторных </a:t>
            </a:r>
            <a:r>
              <a:rPr lang="ru-RU" dirty="0" smtClean="0"/>
              <a:t>исследований).</a:t>
            </a:r>
            <a:endParaRPr lang="ru-RU" dirty="0"/>
          </a:p>
          <a:p>
            <a:pPr algn="just"/>
            <a:r>
              <a:rPr lang="ru-RU" dirty="0" smtClean="0"/>
              <a:t>Основанием </a:t>
            </a:r>
            <a:r>
              <a:rPr lang="ru-RU" dirty="0"/>
              <a:t>для определения перечня химических веществ, биологических, физических и иных факторов, выбора точек, в которых осуществляются отбор проб, лабораторные </a:t>
            </a:r>
            <a:r>
              <a:rPr lang="ru-RU" dirty="0" smtClean="0"/>
              <a:t>исследования, </a:t>
            </a:r>
            <a:r>
              <a:rPr lang="ru-RU" dirty="0"/>
              <a:t>определения периодичности отбора проб и проведения исследований, в </a:t>
            </a:r>
            <a:r>
              <a:rPr lang="ru-RU" dirty="0" err="1"/>
              <a:t>т.ч</a:t>
            </a:r>
            <a:r>
              <a:rPr lang="ru-RU" dirty="0"/>
              <a:t>. в санитарно-защитной зоне и в зоне влияния предприятия, являются санитарные правила, гигиенические нормативы и данные санитарно-эпидемиологической оценки.</a:t>
            </a:r>
          </a:p>
          <a:p>
            <a:pPr algn="just"/>
            <a:r>
              <a:rPr lang="ru-RU" dirty="0" smtClean="0"/>
              <a:t>4</a:t>
            </a:r>
            <a:r>
              <a:rPr lang="ru-RU" dirty="0"/>
              <a:t>. Перечень должностей работников, подлежащих медицинским осмотрам, профессиональной гигиенической подготовке и аттестации.</a:t>
            </a:r>
          </a:p>
          <a:p>
            <a:pPr algn="just"/>
            <a:r>
              <a:rPr lang="ru-RU" dirty="0" smtClean="0"/>
              <a:t>5</a:t>
            </a:r>
            <a:r>
              <a:rPr lang="ru-RU" dirty="0"/>
              <a:t>. Перечень осуществляемых юридическим лицом, индивидуальным предпринимателем работ и услуг, выпускаемой продукции, а также видов деятельности, представляющих потенциальную опасность для человека и подлежащих санитарно-эпидемиологической оценке, сертификации, лицензированию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97" y="188640"/>
            <a:ext cx="84249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     Производственный контроль (ПК) – контроль производителя (продукции, услуг) за соблюдением требований </a:t>
            </a:r>
            <a:r>
              <a:rPr lang="ru-RU" sz="2400" dirty="0" err="1" smtClean="0"/>
              <a:t>законо-дательства</a:t>
            </a:r>
            <a:r>
              <a:rPr lang="ru-RU" sz="2400" dirty="0" smtClean="0"/>
              <a:t> и нормативных документов.</a:t>
            </a:r>
          </a:p>
          <a:p>
            <a:pPr algn="just"/>
            <a:r>
              <a:rPr lang="ru-RU" sz="2400" dirty="0" smtClean="0"/>
              <a:t>     ПК  является обязанностью производителя в соответствии с действующими федеральными законами.</a:t>
            </a:r>
          </a:p>
          <a:p>
            <a:pPr algn="just"/>
            <a:r>
              <a:rPr lang="ru-RU" sz="2400" dirty="0" smtClean="0"/>
              <a:t>     ПК осуществляется в отношении различных сторон деятельности  юридических лиц и индивидуальных пред-</a:t>
            </a:r>
            <a:r>
              <a:rPr lang="ru-RU" sz="2400" dirty="0" err="1" smtClean="0"/>
              <a:t>принимателей</a:t>
            </a:r>
            <a:r>
              <a:rPr lang="ru-RU" sz="2400" dirty="0" smtClean="0"/>
              <a:t>, за которой осуществляется государственный надзор: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- санитарно-эпидемиологический надзор;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- охрана труда;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- экологический надзор;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- промышленная безопасность и др.</a:t>
            </a:r>
          </a:p>
          <a:p>
            <a:pPr algn="just"/>
            <a:r>
              <a:rPr lang="ru-RU" sz="2400" dirty="0" smtClean="0"/>
              <a:t>      </a:t>
            </a:r>
          </a:p>
          <a:p>
            <a:pPr algn="just"/>
            <a:r>
              <a:rPr lang="ru-RU" sz="2400" dirty="0" smtClean="0"/>
              <a:t>Требования к проведению ПК изложены в соответствующих нормативных документах и органы государственного надзора следят за их соблюдением</a:t>
            </a:r>
            <a:endParaRPr lang="ru-RU" sz="24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20" y="260648"/>
            <a:ext cx="885698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u="sng" dirty="0" smtClean="0"/>
              <a:t>	Требования </a:t>
            </a:r>
            <a:r>
              <a:rPr lang="ru-RU" b="1" u="sng" dirty="0"/>
              <a:t>к программе производственного </a:t>
            </a:r>
            <a:r>
              <a:rPr lang="ru-RU" b="1" u="sng" dirty="0" smtClean="0"/>
              <a:t>контроля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6</a:t>
            </a:r>
            <a:r>
              <a:rPr lang="ru-RU" dirty="0"/>
              <a:t>. Мероприятия, предусматривающие обоснование безопасности для человека и окружающей среды продукции и технологии ее производства, критериев безопасности и (или) безвредности факторов производственной и окружающей среды и разработка методов контроля, в </a:t>
            </a:r>
            <a:r>
              <a:rPr lang="ru-RU" dirty="0" err="1"/>
              <a:t>т.ч</a:t>
            </a:r>
            <a:r>
              <a:rPr lang="ru-RU" dirty="0"/>
              <a:t>. при хранении, транспортировании, реализации и утилизации продукции, а также безопасности процесса выполнения работ, оказания услуг.</a:t>
            </a:r>
          </a:p>
          <a:p>
            <a:pPr algn="just"/>
            <a:r>
              <a:rPr lang="ru-RU" dirty="0" smtClean="0"/>
              <a:t>7</a:t>
            </a:r>
            <a:r>
              <a:rPr lang="ru-RU" dirty="0"/>
              <a:t>. Перечень форм учета и отчетности, установленной действующим законодательством по вопросам, связанным с осуществлением </a:t>
            </a:r>
            <a:r>
              <a:rPr lang="ru-RU" dirty="0" smtClean="0"/>
              <a:t>ПК.</a:t>
            </a:r>
            <a:endParaRPr lang="ru-RU" dirty="0"/>
          </a:p>
          <a:p>
            <a:pPr algn="just"/>
            <a:r>
              <a:rPr lang="ru-RU" dirty="0" smtClean="0"/>
              <a:t>8</a:t>
            </a:r>
            <a:r>
              <a:rPr lang="ru-RU" dirty="0"/>
              <a:t>. Перечень возможных аварийных ситуаций, связанных с остановкой производства, нарушениями технологических процессов, иных создающих угрозу санитарно-эпидемиологическому благополучию населения ситуаций, при возникновении которых осуществляется информирование населения, органов местного самоуправления, органов, уполномоченных осуществлять </a:t>
            </a:r>
            <a:r>
              <a:rPr lang="ru-RU" dirty="0" smtClean="0"/>
              <a:t>госсанэпиднадзор</a:t>
            </a:r>
            <a:r>
              <a:rPr lang="ru-RU" dirty="0"/>
              <a:t>.</a:t>
            </a:r>
          </a:p>
          <a:p>
            <a:pPr algn="just"/>
            <a:r>
              <a:rPr lang="ru-RU" dirty="0" smtClean="0"/>
              <a:t>9</a:t>
            </a:r>
            <a:r>
              <a:rPr lang="ru-RU" dirty="0"/>
              <a:t>. Другие мероприятия, проведение которых необходимо для осуществления эффективного контроля за соблюдением санитарных правил и гигиенических нормативов, выполнением санитарно-противоэпидемических (профилактических) мероприятий. Перечень указанных мероприятий определяется степенью потенциальной опасности для человека деятельности (выполняемой работы, оказываемой услуги), осуществляемой на объекте </a:t>
            </a:r>
            <a:r>
              <a:rPr lang="ru-RU" dirty="0" smtClean="0"/>
              <a:t>ПК, </a:t>
            </a:r>
            <a:r>
              <a:rPr lang="ru-RU" dirty="0"/>
              <a:t>мощностью объекта, возможными негативными </a:t>
            </a:r>
            <a:r>
              <a:rPr lang="ru-RU" dirty="0" smtClean="0"/>
              <a:t>последствиями </a:t>
            </a:r>
            <a:r>
              <a:rPr lang="ru-RU" dirty="0"/>
              <a:t>нарушений санитарных правил.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24744"/>
            <a:ext cx="856895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Письмо Федеральной службы по надзору в сфере защиты прав потребителей и благополучия человека от 13 апреля 2009 г. № 01/4801-9-32 “О типовых программах производственного контроля</a:t>
            </a:r>
            <a:r>
              <a:rPr lang="ru-RU" b="1" dirty="0" smtClean="0"/>
              <a:t>”</a:t>
            </a:r>
          </a:p>
          <a:p>
            <a:endParaRPr lang="ru-RU" b="1" dirty="0" smtClean="0"/>
          </a:p>
          <a:p>
            <a:r>
              <a:rPr lang="ru-RU" b="1" dirty="0" smtClean="0"/>
              <a:t>1</a:t>
            </a:r>
            <a:r>
              <a:rPr lang="ru-RU" b="1" dirty="0"/>
              <a:t>. Объекты, выполнение лабораторно-инструментальных исследований на которых в рамках производственного контроля, </a:t>
            </a:r>
            <a:r>
              <a:rPr lang="ru-RU" b="1" dirty="0" smtClean="0"/>
              <a:t>обязательно:</a:t>
            </a:r>
            <a:endParaRPr lang="ru-RU" b="1" dirty="0"/>
          </a:p>
          <a:p>
            <a:endParaRPr lang="ru-RU" b="1" dirty="0" smtClean="0"/>
          </a:p>
          <a:p>
            <a:r>
              <a:rPr lang="ru-RU" dirty="0"/>
              <a:t>8. Предприятия пищевой промышленности;</a:t>
            </a:r>
          </a:p>
          <a:p>
            <a:r>
              <a:rPr lang="ru-RU" dirty="0"/>
              <a:t>9. Предприятия общественного питания;</a:t>
            </a:r>
          </a:p>
          <a:p>
            <a:r>
              <a:rPr lang="ru-RU" dirty="0"/>
              <a:t>10. Организации оптовой и розничной продовольственной торговли;</a:t>
            </a:r>
          </a:p>
          <a:p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656" y="260648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Примерная типовая программа</a:t>
            </a:r>
            <a:br>
              <a:rPr lang="ru-RU" b="1" dirty="0"/>
            </a:br>
            <a:r>
              <a:rPr lang="ru-RU" b="1" dirty="0"/>
              <a:t>лабораторно-инструментальных исследований в рамках производственного контроля на предприятиях пищевой промышленности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657" y="1217658"/>
            <a:ext cx="890384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r>
              <a:rPr lang="ru-RU" b="1" dirty="0" smtClean="0"/>
              <a:t>Входной </a:t>
            </a:r>
            <a:r>
              <a:rPr lang="ru-RU" b="1" dirty="0"/>
              <a:t>контроль показателей качества и безопасности сырья и компонентов </a:t>
            </a:r>
            <a:endParaRPr lang="ru-RU" b="1" dirty="0" smtClean="0"/>
          </a:p>
          <a:p>
            <a:r>
              <a:rPr lang="ru-RU" u="sng" dirty="0" smtClean="0"/>
              <a:t>Объект исследования:</a:t>
            </a:r>
            <a:r>
              <a:rPr lang="ru-RU" dirty="0" smtClean="0"/>
              <a:t> </a:t>
            </a:r>
            <a:r>
              <a:rPr lang="ru-RU" dirty="0"/>
              <a:t>с</a:t>
            </a:r>
            <a:r>
              <a:rPr lang="ru-RU" dirty="0" smtClean="0"/>
              <a:t>ырье </a:t>
            </a:r>
            <a:r>
              <a:rPr lang="ru-RU" dirty="0"/>
              <a:t>и компоненты </a:t>
            </a:r>
            <a:endParaRPr lang="ru-RU" dirty="0" smtClean="0"/>
          </a:p>
          <a:p>
            <a:r>
              <a:rPr lang="ru-RU" u="sng" dirty="0"/>
              <a:t>Определяемые </a:t>
            </a:r>
            <a:r>
              <a:rPr lang="ru-RU" u="sng" dirty="0" smtClean="0"/>
              <a:t>показатели:</a:t>
            </a:r>
            <a:r>
              <a:rPr lang="ru-RU" dirty="0" smtClean="0"/>
              <a:t>  требования </a:t>
            </a:r>
            <a:r>
              <a:rPr lang="ru-RU" dirty="0"/>
              <a:t>к упаковке и </a:t>
            </a:r>
            <a:r>
              <a:rPr lang="ru-RU" dirty="0" smtClean="0"/>
              <a:t>маркировке; </a:t>
            </a:r>
            <a:r>
              <a:rPr lang="ru-RU" dirty="0"/>
              <a:t>соответствие видов и наименований поступившего сырья и компонентов маркировке на упаковке и товарно-сопроводительной документации; </a:t>
            </a:r>
            <a:r>
              <a:rPr lang="ru-RU" dirty="0" smtClean="0"/>
              <a:t>соответствие </a:t>
            </a:r>
            <a:r>
              <a:rPr lang="ru-RU" dirty="0"/>
              <a:t>принадлежности продукции к партии, указанной в сопроводительной документации; </a:t>
            </a:r>
            <a:r>
              <a:rPr lang="ru-RU" dirty="0" smtClean="0"/>
              <a:t>соответствие </a:t>
            </a:r>
            <a:r>
              <a:rPr lang="ru-RU" dirty="0"/>
              <a:t>упаковки и маркировки товара требованиям санитарных правил и нормативов, государственных стандартов (объем информации, наличие текста на русском языке и т.д</a:t>
            </a:r>
            <a:r>
              <a:rPr lang="ru-RU" dirty="0" smtClean="0"/>
              <a:t>.); </a:t>
            </a:r>
            <a:r>
              <a:rPr lang="ru-RU" dirty="0"/>
              <a:t>Лабораторный контроль сырья и компонентов: - органолептические, физико-химические показатели; - уровни содержания потенциально опасных химических соединений; - микробиологические, </a:t>
            </a:r>
            <a:r>
              <a:rPr lang="ru-RU" dirty="0" err="1"/>
              <a:t>паразитологические</a:t>
            </a:r>
            <a:r>
              <a:rPr lang="ru-RU" dirty="0"/>
              <a:t> показатели (рыба и нерыбные объекты промысла, мясо и мясные продукты, свежие и </a:t>
            </a:r>
            <a:r>
              <a:rPr lang="ru-RU" dirty="0" err="1"/>
              <a:t>cвeжeзaмоpoжeнныe</a:t>
            </a:r>
            <a:r>
              <a:rPr lang="ru-RU" dirty="0"/>
              <a:t> зелень, ягоды, фрукты, овощи, питьевая вода централизованных систем питьевого водоснабжения) </a:t>
            </a:r>
            <a:endParaRPr lang="ru-RU" dirty="0" smtClean="0"/>
          </a:p>
          <a:p>
            <a:r>
              <a:rPr lang="ru-RU" u="sng" dirty="0"/>
              <a:t>Периодичность </a:t>
            </a:r>
            <a:r>
              <a:rPr lang="ru-RU" u="sng" dirty="0" smtClean="0"/>
              <a:t>ПК:</a:t>
            </a:r>
            <a:r>
              <a:rPr lang="ru-RU" dirty="0" smtClean="0"/>
              <a:t> </a:t>
            </a:r>
            <a:r>
              <a:rPr lang="ru-RU" dirty="0"/>
              <a:t>к</a:t>
            </a:r>
            <a:r>
              <a:rPr lang="ru-RU" dirty="0" smtClean="0"/>
              <a:t>аждая </a:t>
            </a:r>
            <a:r>
              <a:rPr lang="ru-RU" dirty="0"/>
              <a:t>партия сырья , и </a:t>
            </a:r>
            <a:r>
              <a:rPr lang="ru-RU" dirty="0" smtClean="0"/>
              <a:t>компонентов, а также </a:t>
            </a:r>
            <a:r>
              <a:rPr lang="ru-RU" dirty="0"/>
              <a:t>В соответствии с требованиями </a:t>
            </a:r>
            <a:r>
              <a:rPr lang="ru-RU" dirty="0" smtClean="0"/>
              <a:t>ТР, </a:t>
            </a:r>
            <a:r>
              <a:rPr lang="ru-RU" dirty="0"/>
              <a:t>отраслевых Инструкций и иных </a:t>
            </a:r>
            <a:r>
              <a:rPr lang="ru-RU" dirty="0" smtClean="0"/>
              <a:t>нормативных документов</a:t>
            </a:r>
          </a:p>
          <a:p>
            <a:r>
              <a:rPr lang="ru-RU" u="sng" dirty="0" smtClean="0"/>
              <a:t>Нормативные и методические документы:</a:t>
            </a:r>
            <a:r>
              <a:rPr lang="ru-RU" dirty="0" smtClean="0"/>
              <a:t> </a:t>
            </a:r>
            <a:r>
              <a:rPr lang="ru-RU" dirty="0"/>
              <a:t>Технические регламенты на соответствующие виды продукции, Федеральный закон от 02.01.2000 г. N 29 "О качестве и безопасности пищевых продуктов", ГОСТ Р 51074-2003, СанПиН </a:t>
            </a:r>
            <a:r>
              <a:rPr lang="ru-RU" dirty="0" smtClean="0"/>
              <a:t>2.3.2.1078-01; </a:t>
            </a:r>
            <a:r>
              <a:rPr lang="ru-RU" dirty="0"/>
              <a:t>нормативная и техническая документация 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22</a:t>
            </a:fld>
            <a:endParaRPr lang="ru-RU"/>
          </a:p>
        </p:txBody>
      </p:sp>
      <p:pic>
        <p:nvPicPr>
          <p:cNvPr id="6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	2</a:t>
            </a:r>
            <a:r>
              <a:rPr lang="ru-RU" b="1" dirty="0" smtClean="0"/>
              <a:t>. Контроль </a:t>
            </a:r>
            <a:r>
              <a:rPr lang="ru-RU" b="1" dirty="0"/>
              <a:t>на этапе технологических процессов производства пищевых </a:t>
            </a:r>
            <a:r>
              <a:rPr lang="ru-RU" b="1" dirty="0" smtClean="0"/>
              <a:t>продуктов</a:t>
            </a:r>
          </a:p>
          <a:p>
            <a:endParaRPr lang="ru-RU" b="1" dirty="0" smtClean="0"/>
          </a:p>
          <a:p>
            <a:r>
              <a:rPr lang="ru-RU" b="1" dirty="0" smtClean="0"/>
              <a:t> </a:t>
            </a:r>
            <a:r>
              <a:rPr lang="ru-RU" u="sng" dirty="0"/>
              <a:t>Объект исследования</a:t>
            </a:r>
            <a:r>
              <a:rPr lang="ru-RU" u="sng" dirty="0" smtClean="0"/>
              <a:t>: </a:t>
            </a:r>
            <a:r>
              <a:rPr lang="ru-RU" dirty="0"/>
              <a:t>Процессы </a:t>
            </a:r>
            <a:r>
              <a:rPr lang="ru-RU" dirty="0" smtClean="0"/>
              <a:t>производства; продукты </a:t>
            </a:r>
            <a:r>
              <a:rPr lang="ru-RU" dirty="0"/>
              <a:t>переработки (готовая продукция) </a:t>
            </a:r>
            <a:endParaRPr lang="ru-RU" u="sng" dirty="0" smtClean="0"/>
          </a:p>
          <a:p>
            <a:r>
              <a:rPr lang="ru-RU" u="sng" dirty="0"/>
              <a:t>Определяемые показатели</a:t>
            </a:r>
            <a:r>
              <a:rPr lang="ru-RU" u="sng" dirty="0" smtClean="0"/>
              <a:t>: </a:t>
            </a:r>
            <a:r>
              <a:rPr lang="ru-RU" dirty="0"/>
              <a:t>Технологический лабораторный контроль устанавливается предприятием-изготовителем в соответствии с отраслевыми инструкциями и другими нормативными документами с учетом определенных предприятием-изготовителем контрольных критических точек: по микробиологическим, физико-химическим показателям, показателям безопасности пищевых продуктов на технологических этапах производства. Лабораторные исследования воды питьевой: органолептические, физико-химические, микробиологические показатели. </a:t>
            </a:r>
            <a:endParaRPr lang="ru-RU" u="sng" dirty="0" smtClean="0"/>
          </a:p>
          <a:p>
            <a:r>
              <a:rPr lang="ru-RU" u="sng" dirty="0"/>
              <a:t>Периодичность ПК</a:t>
            </a:r>
            <a:r>
              <a:rPr lang="ru-RU" u="sng" dirty="0" smtClean="0"/>
              <a:t>: </a:t>
            </a:r>
            <a:r>
              <a:rPr lang="ru-RU" dirty="0"/>
              <a:t>В зависимости от вида производимой продукции - в соответствии с требованиями технических регламентов, отраслевых Инструкций и иных документов, регламентирующих порядок и периодичности контроля органолептических и физико-химических показателей, а также содержания микробиологических, </a:t>
            </a:r>
            <a:r>
              <a:rPr lang="ru-RU" dirty="0" err="1"/>
              <a:t>паразитологических</a:t>
            </a:r>
            <a:r>
              <a:rPr lang="ru-RU" dirty="0"/>
              <a:t> и химических загрязнителей в поступающем сырье и компонентах </a:t>
            </a:r>
            <a:r>
              <a:rPr lang="ru-RU" dirty="0" smtClean="0"/>
              <a:t> от 1 раза в месяц до 1 раза в год или для каждой партии продукции.</a:t>
            </a:r>
            <a:endParaRPr lang="ru-RU" u="sng" dirty="0" smtClean="0"/>
          </a:p>
          <a:p>
            <a:r>
              <a:rPr lang="ru-RU" u="sng" dirty="0"/>
              <a:t>Нормативные и методические документы</a:t>
            </a:r>
            <a:r>
              <a:rPr lang="ru-RU" u="sng" dirty="0" smtClean="0"/>
              <a:t>: </a:t>
            </a:r>
            <a:r>
              <a:rPr lang="ru-RU" dirty="0"/>
              <a:t>Технические регламенты на соответствующие виды продукции, Федеральный закон от 02.01.2000 г. N 29 "О качестве и безопасности пищевых продуктов", ГОСТ Р 51074-2003, СанПиН </a:t>
            </a:r>
            <a:r>
              <a:rPr lang="ru-RU" dirty="0" smtClean="0"/>
              <a:t>2.3.2.1078-01; </a:t>
            </a:r>
            <a:r>
              <a:rPr lang="ru-RU" dirty="0"/>
              <a:t>нормативная и техническая документация </a:t>
            </a:r>
            <a:endParaRPr lang="ru-RU" b="1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23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88640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3</a:t>
            </a:r>
            <a:r>
              <a:rPr lang="ru-RU" b="1" dirty="0" smtClean="0"/>
              <a:t>. Производственная среда</a:t>
            </a:r>
          </a:p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u="sng" dirty="0"/>
              <a:t>Объект исследования:</a:t>
            </a:r>
            <a:r>
              <a:rPr lang="ru-RU" dirty="0"/>
              <a:t> </a:t>
            </a:r>
            <a:r>
              <a:rPr lang="ru-RU" dirty="0" smtClean="0"/>
              <a:t> условия </a:t>
            </a:r>
            <a:r>
              <a:rPr lang="ru-RU" dirty="0"/>
              <a:t>труда на рабочем месте (рабочей зоне</a:t>
            </a:r>
            <a:r>
              <a:rPr lang="ru-RU" dirty="0" smtClean="0"/>
              <a:t>)</a:t>
            </a:r>
          </a:p>
          <a:p>
            <a:pPr algn="just"/>
            <a:r>
              <a:rPr lang="ru-RU" u="sng" dirty="0"/>
              <a:t>Определяемые показатели</a:t>
            </a:r>
            <a:r>
              <a:rPr lang="ru-RU" u="sng" dirty="0" smtClean="0"/>
              <a:t>:</a:t>
            </a:r>
            <a:r>
              <a:rPr lang="ru-RU" dirty="0" smtClean="0"/>
              <a:t> параметры, получаемые при </a:t>
            </a:r>
            <a:r>
              <a:rPr lang="ru-RU" dirty="0"/>
              <a:t>инструментальных </a:t>
            </a:r>
            <a:r>
              <a:rPr lang="ru-RU" dirty="0" smtClean="0"/>
              <a:t>исследованиях </a:t>
            </a:r>
            <a:r>
              <a:rPr lang="ru-RU" dirty="0"/>
              <a:t>вредных и опасных производственных факторов на рабочем месте и рабочей поверхности: </a:t>
            </a:r>
            <a:r>
              <a:rPr lang="ru-RU" dirty="0" smtClean="0"/>
              <a:t>физических факторов, тяжести и напряженности труда, химических факторов.</a:t>
            </a:r>
          </a:p>
          <a:p>
            <a:pPr algn="just"/>
            <a:r>
              <a:rPr lang="ru-RU" u="sng" dirty="0"/>
              <a:t>Периодичность ПК</a:t>
            </a:r>
            <a:r>
              <a:rPr lang="ru-RU" u="sng" dirty="0" smtClean="0"/>
              <a:t>: </a:t>
            </a:r>
            <a:r>
              <a:rPr lang="ru-RU" dirty="0" smtClean="0"/>
              <a:t>2 раза в год</a:t>
            </a:r>
            <a:endParaRPr lang="ru-RU" u="sng" dirty="0" smtClean="0"/>
          </a:p>
          <a:p>
            <a:pPr algn="just"/>
            <a:r>
              <a:rPr lang="ru-RU" u="sng" dirty="0"/>
              <a:t>Нормативные и методические документы</a:t>
            </a:r>
            <a:r>
              <a:rPr lang="ru-RU" u="sng" dirty="0" smtClean="0"/>
              <a:t>: </a:t>
            </a:r>
            <a:r>
              <a:rPr lang="ru-RU" dirty="0"/>
              <a:t>СП 1.1.1058-01 СП 1.1.3193-07 СанПиН 2.3.4.551-96 Постановление Минтруда России N 12 от 14.03.97 Р 2.2.2006-05 </a:t>
            </a:r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u="sng" dirty="0"/>
              <a:t>Объект исследования:</a:t>
            </a:r>
            <a:r>
              <a:rPr lang="ru-RU" dirty="0"/>
              <a:t>  Санитарно- эпидемиологический </a:t>
            </a:r>
            <a:r>
              <a:rPr lang="ru-RU" dirty="0" smtClean="0"/>
              <a:t>режим; </a:t>
            </a:r>
            <a:r>
              <a:rPr lang="ru-RU" dirty="0"/>
              <a:t>с</a:t>
            </a:r>
            <a:r>
              <a:rPr lang="ru-RU" dirty="0" smtClean="0"/>
              <a:t>анитарная </a:t>
            </a:r>
            <a:r>
              <a:rPr lang="ru-RU" dirty="0"/>
              <a:t>обработка помещений, оборудования, инвентаря </a:t>
            </a:r>
            <a:endParaRPr lang="ru-RU" dirty="0" smtClean="0"/>
          </a:p>
          <a:p>
            <a:pPr algn="just"/>
            <a:r>
              <a:rPr lang="ru-RU" u="sng" dirty="0" smtClean="0"/>
              <a:t>Определяемые </a:t>
            </a:r>
            <a:r>
              <a:rPr lang="ru-RU" u="sng" dirty="0"/>
              <a:t>показатели:</a:t>
            </a:r>
            <a:r>
              <a:rPr lang="ru-RU" dirty="0"/>
              <a:t> Смывы с объектов производственного оборудования, инвентаря, резервуаров, тары, рук и спецодежды персонала </a:t>
            </a:r>
          </a:p>
          <a:p>
            <a:pPr algn="just"/>
            <a:r>
              <a:rPr lang="ru-RU" u="sng" dirty="0"/>
              <a:t>Периодичность ПК: </a:t>
            </a:r>
            <a:r>
              <a:rPr lang="ru-RU" dirty="0"/>
              <a:t>В зависимости от вида производимой продукции - в соответствии с требованиями </a:t>
            </a:r>
            <a:r>
              <a:rPr lang="ru-RU" dirty="0" smtClean="0"/>
              <a:t>ТР, </a:t>
            </a:r>
            <a:r>
              <a:rPr lang="ru-RU" dirty="0"/>
              <a:t>отраслевых Инструкций и иных документов, регламентирующих порядок и периодичности контроля микробиологических и </a:t>
            </a:r>
            <a:r>
              <a:rPr lang="ru-RU" dirty="0" err="1"/>
              <a:t>паразитологических</a:t>
            </a:r>
            <a:r>
              <a:rPr lang="ru-RU" dirty="0"/>
              <a:t> загрязнителей с целью контроля режимов мойки и дезинфекции </a:t>
            </a:r>
            <a:endParaRPr lang="ru-RU" dirty="0" smtClean="0"/>
          </a:p>
          <a:p>
            <a:pPr algn="just"/>
            <a:r>
              <a:rPr lang="ru-RU" u="sng" dirty="0" smtClean="0"/>
              <a:t>Нормативные </a:t>
            </a:r>
            <a:r>
              <a:rPr lang="ru-RU" u="sng" dirty="0"/>
              <a:t>и методические документы</a:t>
            </a:r>
            <a:r>
              <a:rPr lang="ru-RU" u="sng" dirty="0" smtClean="0"/>
              <a:t>:</a:t>
            </a:r>
            <a:r>
              <a:rPr lang="ru-RU" dirty="0" smtClean="0"/>
              <a:t> </a:t>
            </a:r>
            <a:r>
              <a:rPr lang="ru-RU" dirty="0"/>
              <a:t>Технические регламенты на соответствующие виды продукции, нормативная и техническая документация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24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4344" y="188640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/>
              <a:t>	4</a:t>
            </a:r>
            <a:r>
              <a:rPr lang="ru-RU" b="1" dirty="0" smtClean="0"/>
              <a:t>. Санитарно-защитная </a:t>
            </a:r>
            <a:r>
              <a:rPr lang="ru-RU" b="1" dirty="0"/>
              <a:t>зона </a:t>
            </a:r>
          </a:p>
          <a:p>
            <a:pPr algn="just"/>
            <a:r>
              <a:rPr lang="ru-RU" dirty="0"/>
              <a:t> </a:t>
            </a:r>
          </a:p>
          <a:p>
            <a:pPr algn="just"/>
            <a:r>
              <a:rPr lang="ru-RU" u="sng" dirty="0"/>
              <a:t>Объект исследования:</a:t>
            </a:r>
            <a:r>
              <a:rPr lang="ru-RU" dirty="0"/>
              <a:t>  </a:t>
            </a:r>
            <a:r>
              <a:rPr lang="ru-RU" dirty="0" smtClean="0"/>
              <a:t>факторы </a:t>
            </a:r>
            <a:r>
              <a:rPr lang="ru-RU" dirty="0"/>
              <a:t>окружающей среды </a:t>
            </a:r>
            <a:endParaRPr lang="ru-RU" dirty="0" smtClean="0"/>
          </a:p>
          <a:p>
            <a:pPr algn="just"/>
            <a:r>
              <a:rPr lang="ru-RU" u="sng" dirty="0" smtClean="0"/>
              <a:t>Определяемые </a:t>
            </a:r>
            <a:r>
              <a:rPr lang="ru-RU" u="sng" dirty="0"/>
              <a:t>показатели:</a:t>
            </a:r>
            <a:r>
              <a:rPr lang="ru-RU" dirty="0"/>
              <a:t> </a:t>
            </a:r>
            <a:r>
              <a:rPr lang="ru-RU" dirty="0" smtClean="0"/>
              <a:t>лабораторные </a:t>
            </a:r>
            <a:r>
              <a:rPr lang="ru-RU" dirty="0"/>
              <a:t>и инструментальные исследования: 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атмосферный воздух (химические показатели</a:t>
            </a:r>
            <a:r>
              <a:rPr lang="ru-RU" dirty="0"/>
              <a:t>); </a:t>
            </a:r>
            <a:endParaRPr lang="ru-RU" dirty="0" smtClean="0"/>
          </a:p>
          <a:p>
            <a:pPr marL="285750" indent="-285750" algn="just">
              <a:buFontTx/>
              <a:buChar char="-"/>
            </a:pPr>
            <a:r>
              <a:rPr lang="ru-RU" dirty="0" smtClean="0"/>
              <a:t>шум</a:t>
            </a:r>
            <a:r>
              <a:rPr lang="ru-RU" dirty="0"/>
              <a:t>. </a:t>
            </a:r>
          </a:p>
          <a:p>
            <a:pPr algn="just"/>
            <a:r>
              <a:rPr lang="ru-RU" u="sng" dirty="0"/>
              <a:t>Периодичность ПК: </a:t>
            </a:r>
            <a:r>
              <a:rPr lang="ru-RU" u="sng" dirty="0" smtClean="0"/>
              <a:t>о</a:t>
            </a:r>
            <a:r>
              <a:rPr lang="ru-RU" dirty="0" smtClean="0"/>
              <a:t>бъемы </a:t>
            </a:r>
            <a:r>
              <a:rPr lang="ru-RU" dirty="0"/>
              <a:t>и периодичность устанавливается проектом организации санитарно-защитной зоны </a:t>
            </a:r>
            <a:endParaRPr lang="ru-RU" u="sng" dirty="0"/>
          </a:p>
          <a:p>
            <a:pPr algn="just"/>
            <a:r>
              <a:rPr lang="ru-RU" u="sng" dirty="0"/>
              <a:t>Нормативные и методические документы: </a:t>
            </a:r>
            <a:r>
              <a:rPr lang="ru-RU" dirty="0"/>
              <a:t>Федеральный закон от 30.03.1999 г. N 52-ФЗ "О санитарно-эпидемиологическом благополучии населения", СанПиН 2.2.1</a:t>
            </a:r>
            <a:r>
              <a:rPr lang="ru-RU" dirty="0" smtClean="0"/>
              <a:t>/ 2.1.1.1200-03, другие НД.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       Представленный </a:t>
            </a:r>
            <a:r>
              <a:rPr lang="ru-RU" dirty="0"/>
              <a:t>план минимальных лабораторно-инструментальных исследований является одним из разделов программы производственного контроля, разрабатываемой юридическим лицом или индивидуальным предпринимателем в соответствии с требованиями технических регламентов, государственных санитарно-эпидемиологических правил и нормативов и других нормативных правовых актов</a:t>
            </a:r>
            <a:r>
              <a:rPr lang="ru-RU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Программа ПК может включать </a:t>
            </a:r>
            <a:r>
              <a:rPr lang="ru-RU" b="1" dirty="0"/>
              <a:t>в себя перечень мероприятий, направленных на соблюдение в компании санитарного законодательства, и график их исполнения. </a:t>
            </a:r>
            <a:endParaRPr lang="ru-RU" dirty="0"/>
          </a:p>
          <a:p>
            <a:r>
              <a:rPr lang="ru-RU" dirty="0"/>
              <a:t>Под такими мероприятиями понимаются дератизация, дезинфекция, </a:t>
            </a:r>
            <a:r>
              <a:rPr lang="ru-RU" dirty="0" smtClean="0"/>
              <a:t>дезинсекция</a:t>
            </a:r>
            <a:r>
              <a:rPr lang="ru-RU" dirty="0"/>
              <a:t>, контроль качества дезинфекции, контроль </a:t>
            </a:r>
            <a:r>
              <a:rPr lang="ru-RU" dirty="0" smtClean="0"/>
              <a:t>качества продукции</a:t>
            </a:r>
            <a:r>
              <a:rPr lang="ru-RU" dirty="0"/>
              <a:t>, </a:t>
            </a:r>
            <a:r>
              <a:rPr lang="ru-RU" dirty="0" smtClean="0"/>
              <a:t> контроль </a:t>
            </a:r>
            <a:r>
              <a:rPr lang="ru-RU" dirty="0"/>
              <a:t>состояния здоровья </a:t>
            </a:r>
            <a:r>
              <a:rPr lang="ru-RU" dirty="0" smtClean="0"/>
              <a:t>персонала </a:t>
            </a:r>
            <a:r>
              <a:rPr lang="ru-RU" dirty="0"/>
              <a:t>и другие.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25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1560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4249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Для оформления Программы Производственного Контроля могут также понадобиться:</a:t>
            </a:r>
            <a:endParaRPr lang="ru-RU" sz="2000" dirty="0" smtClean="0"/>
          </a:p>
          <a:p>
            <a:pPr lvl="0"/>
            <a:r>
              <a:rPr lang="ru-RU" sz="2000" dirty="0" smtClean="0"/>
              <a:t>Договор на проведение </a:t>
            </a:r>
            <a:r>
              <a:rPr lang="ru-RU" sz="2000" dirty="0" err="1" smtClean="0"/>
              <a:t>дезработ</a:t>
            </a:r>
            <a:r>
              <a:rPr lang="ru-RU" sz="2000" dirty="0" smtClean="0"/>
              <a:t> (дератизация, дезинсекция);</a:t>
            </a:r>
          </a:p>
          <a:p>
            <a:pPr lvl="0"/>
            <a:r>
              <a:rPr lang="ru-RU" sz="2000" dirty="0" smtClean="0"/>
              <a:t>Ассортиментный перечень продукции (для предприятий торговли);</a:t>
            </a:r>
          </a:p>
          <a:p>
            <a:pPr lvl="0"/>
            <a:r>
              <a:rPr lang="ru-RU" sz="2000" dirty="0" smtClean="0"/>
              <a:t>Договор на стирку белья (для предприятий общепита и торговли);</a:t>
            </a:r>
          </a:p>
          <a:p>
            <a:pPr lvl="0"/>
            <a:r>
              <a:rPr lang="ru-RU" sz="2000" dirty="0" smtClean="0"/>
              <a:t>Договор на утилизацию </a:t>
            </a:r>
            <a:r>
              <a:rPr lang="ru-RU" sz="2000" dirty="0" err="1" smtClean="0"/>
              <a:t>люминисцентных</a:t>
            </a:r>
            <a:r>
              <a:rPr lang="ru-RU" sz="2000" dirty="0" smtClean="0"/>
              <a:t> ламп;</a:t>
            </a:r>
          </a:p>
          <a:p>
            <a:pPr lvl="0"/>
            <a:r>
              <a:rPr lang="ru-RU" sz="2000" dirty="0" smtClean="0"/>
              <a:t>Договор на вывоз мусора (ТБО);</a:t>
            </a:r>
          </a:p>
          <a:p>
            <a:pPr lvl="0"/>
            <a:r>
              <a:rPr lang="ru-RU" sz="2000" dirty="0" smtClean="0"/>
              <a:t>Личные медицинские книжки сотрудников (для предприятий общепита и торговли);</a:t>
            </a:r>
          </a:p>
          <a:p>
            <a:pPr lvl="0"/>
            <a:r>
              <a:rPr lang="ru-RU" sz="2000" dirty="0" smtClean="0"/>
              <a:t>Договор на проведение дезинфекционных работ в системах вентиляции и кондиционирования.</a:t>
            </a:r>
          </a:p>
          <a:p>
            <a:endParaRPr lang="ru-RU" sz="2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26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842493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 лабораториях, привлекаемых к проведению ПК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dirty="0" smtClean="0"/>
              <a:t>Выполнение Программы </a:t>
            </a:r>
            <a:r>
              <a:rPr lang="ru-RU" b="1" dirty="0"/>
              <a:t>производственного контроля позволит Вам</a:t>
            </a:r>
            <a:r>
              <a:rPr lang="ru-RU" dirty="0"/>
              <a:t>: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избежать </a:t>
            </a:r>
            <a:r>
              <a:rPr lang="ru-RU" dirty="0"/>
              <a:t>штрафов </a:t>
            </a:r>
            <a:r>
              <a:rPr lang="ru-RU" dirty="0" err="1"/>
              <a:t>Роспотребнадзора</a:t>
            </a:r>
            <a:r>
              <a:rPr lang="ru-RU" dirty="0" smtClean="0"/>
              <a:t>,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своевременно </a:t>
            </a:r>
            <a:r>
              <a:rPr lang="ru-RU" dirty="0"/>
              <a:t>выполнять полученные предписания </a:t>
            </a:r>
            <a:r>
              <a:rPr lang="ru-RU" dirty="0" err="1" smtClean="0"/>
              <a:t>Роспотребнадзора</a:t>
            </a:r>
            <a:r>
              <a:rPr lang="ru-RU" dirty="0" smtClean="0"/>
              <a:t>, 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быстро </a:t>
            </a:r>
            <a:r>
              <a:rPr lang="ru-RU" dirty="0"/>
              <a:t>получить заключение </a:t>
            </a:r>
            <a:r>
              <a:rPr lang="ru-RU" dirty="0" err="1"/>
              <a:t>Роспотребнадзора</a:t>
            </a:r>
            <a:r>
              <a:rPr lang="ru-RU" dirty="0"/>
              <a:t> при необходимости</a:t>
            </a:r>
            <a:r>
              <a:rPr lang="ru-RU" dirty="0" smtClean="0"/>
              <a:t>, 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соблюдать </a:t>
            </a:r>
            <a:r>
              <a:rPr lang="ru-RU" dirty="0"/>
              <a:t>требования СанПиН в помещениях Вашей организации</a:t>
            </a:r>
            <a:r>
              <a:rPr lang="ru-RU" dirty="0" smtClean="0"/>
              <a:t>, </a:t>
            </a:r>
          </a:p>
          <a:p>
            <a:pPr marL="285750" lvl="0" indent="-285750">
              <a:buFontTx/>
              <a:buChar char="-"/>
            </a:pPr>
            <a:r>
              <a:rPr lang="ru-RU" dirty="0" smtClean="0"/>
              <a:t>получать </a:t>
            </a:r>
            <a:r>
              <a:rPr lang="ru-RU" dirty="0"/>
              <a:t>полную информацию о проведении производственного контроля в Вашей организации</a:t>
            </a:r>
            <a:r>
              <a:rPr lang="ru-RU" dirty="0" smtClean="0"/>
              <a:t>.</a:t>
            </a:r>
          </a:p>
          <a:p>
            <a:pPr lvl="0"/>
            <a:endParaRPr lang="ru-RU" dirty="0"/>
          </a:p>
          <a:p>
            <a:r>
              <a:rPr lang="ru-RU" b="1" dirty="0"/>
              <a:t>Срок действия </a:t>
            </a:r>
            <a:r>
              <a:rPr lang="ru-RU" b="1" dirty="0" smtClean="0"/>
              <a:t>Программы ПК</a:t>
            </a:r>
            <a:r>
              <a:rPr lang="ru-RU" dirty="0" smtClean="0"/>
              <a:t> </a:t>
            </a:r>
            <a:r>
              <a:rPr lang="ru-RU" b="1" dirty="0"/>
              <a:t>законом не установлен</a:t>
            </a:r>
            <a:r>
              <a:rPr lang="ru-RU" dirty="0"/>
              <a:t>.</a:t>
            </a:r>
          </a:p>
          <a:p>
            <a:r>
              <a:rPr lang="ru-RU" dirty="0"/>
              <a:t>Но важно помнить, что при изменениях в работе организации – при изменении вида деятельности, технологии производства, реконструкции, </a:t>
            </a:r>
            <a:r>
              <a:rPr lang="ru-RU" dirty="0" smtClean="0"/>
              <a:t> перепрофилировании </a:t>
            </a:r>
            <a:r>
              <a:rPr lang="ru-RU" dirty="0"/>
              <a:t>объекта, реорганизации рабочих мест, изменениях в штатной структуре, в перечне оказываемых услуг и т.д., в </a:t>
            </a:r>
            <a:r>
              <a:rPr lang="ru-RU" dirty="0" smtClean="0"/>
              <a:t>Программу ПК </a:t>
            </a:r>
            <a:r>
              <a:rPr lang="ru-RU" dirty="0"/>
              <a:t>также следует внести </a:t>
            </a:r>
            <a:r>
              <a:rPr lang="ru-RU" dirty="0" smtClean="0"/>
              <a:t>изменения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27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060848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СПАСИБО ЗА ВНИМАНИЕ</a:t>
            </a:r>
            <a:endParaRPr lang="ru-RU" sz="4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28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9424" y="980728"/>
            <a:ext cx="87129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/>
              <a:t>Согласно Конституции РФ каждый имеет право на охрану здоровья и благоприятную окружающую среду (ст. ст. 41, 42). В связи с этим одним из основных направлений государственной политики является обеспечение </a:t>
            </a:r>
            <a:r>
              <a:rPr lang="ru-RU" sz="2400" b="1" dirty="0" smtClean="0"/>
              <a:t>санитарно-</a:t>
            </a:r>
            <a:r>
              <a:rPr lang="ru-RU" sz="2400" b="1" dirty="0" err="1" smtClean="0"/>
              <a:t>эпидемиологичес</a:t>
            </a:r>
            <a:r>
              <a:rPr lang="ru-RU" sz="2400" b="1" dirty="0" smtClean="0"/>
              <a:t>-кого </a:t>
            </a:r>
            <a:r>
              <a:rPr lang="ru-RU" sz="2400" b="1" dirty="0"/>
              <a:t>благополучия населения, в том числе контроль за соблюдением санитарных правил организациями и индивидуальными предпринимателями, а также проведением ими санитарно-противоэпидемических мероприятий при выполнении работ и оказании услуг, при производстве, транспортировке, хранении и реализации продукции. 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0312" y="56138"/>
            <a:ext cx="8568952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/>
              <a:t>Федеральный закон от 30.03.1999 N 52-ФЗ</a:t>
            </a:r>
            <a:br>
              <a:rPr lang="ru-RU" sz="2000" b="1" dirty="0"/>
            </a:br>
            <a:r>
              <a:rPr lang="ru-RU" sz="2000" b="1" dirty="0" smtClean="0"/>
              <a:t>"</a:t>
            </a:r>
            <a:r>
              <a:rPr lang="ru-RU" sz="2000" b="1" dirty="0"/>
              <a:t>О санитарно-эпидемиологическом благополучии населения"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r>
              <a:rPr lang="ru-RU" b="1" dirty="0"/>
              <a:t>Статья 11. Обязанности индивидуальных предпринимателей и юридических </a:t>
            </a:r>
            <a:r>
              <a:rPr lang="ru-RU" b="1" dirty="0" smtClean="0"/>
              <a:t>лиц.</a:t>
            </a:r>
          </a:p>
          <a:p>
            <a:r>
              <a:rPr lang="ru-RU" dirty="0" smtClean="0"/>
              <a:t>…. осуществлять </a:t>
            </a:r>
            <a:r>
              <a:rPr lang="ru-RU" dirty="0"/>
              <a:t>производственный </a:t>
            </a:r>
            <a:r>
              <a:rPr lang="ru-RU" dirty="0" smtClean="0"/>
              <a:t>контроль (ПК), </a:t>
            </a:r>
            <a:r>
              <a:rPr lang="ru-RU" dirty="0"/>
              <a:t>в том числе посредством проведения лабораторных исследований и испытаний, за соблюдением санитарно-эпидемиологических требований и проведением санитарно-противоэпидемических (профилактических) мероприятий при выполнении работ и оказании услуг, а также при производстве, транспортировке, хранении и реализации </a:t>
            </a:r>
            <a:r>
              <a:rPr lang="ru-RU" dirty="0" smtClean="0"/>
              <a:t>продукции</a:t>
            </a:r>
          </a:p>
          <a:p>
            <a:endParaRPr lang="ru-RU" dirty="0" smtClean="0"/>
          </a:p>
          <a:p>
            <a:r>
              <a:rPr lang="ru-RU" b="1" dirty="0"/>
              <a:t>Статья 32. Производственный </a:t>
            </a:r>
            <a:r>
              <a:rPr lang="ru-RU" b="1" dirty="0" smtClean="0"/>
              <a:t>контроль.</a:t>
            </a:r>
            <a:endParaRPr lang="ru-RU" b="1" dirty="0"/>
          </a:p>
          <a:p>
            <a:r>
              <a:rPr lang="ru-RU" dirty="0"/>
              <a:t> </a:t>
            </a: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ПК, </a:t>
            </a:r>
            <a:r>
              <a:rPr lang="ru-RU" dirty="0"/>
              <a:t>в том числе проведение лабораторных исследований и испытаний, за соблюдением санитарно-эпидемиологических требований и выполнением санитарно-противоэпидемических (профилактических) мероприятий в процессе производства, хранения, транспортировки и реализации продукции, выполнения работ и оказания услуг, а также условиями труда осуществляется индивидуальными предпринимателями и юридическими лицами в целях обеспечения безопасности и (или) безвредности для человека и среды обитания таких продукции, работ и услуг.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smtClean="0"/>
              <a:t>ПК </a:t>
            </a:r>
            <a:r>
              <a:rPr lang="ru-RU" dirty="0"/>
              <a:t>осуществляется в порядке, установленном техническими регламентами или применяемыми до дня вступления в силу соответствующих технических регламентов санитарными правилами, а также стандартами безопасности труда, если иное не предусмотрено федеральным законом.</a:t>
            </a:r>
          </a:p>
          <a:p>
            <a:r>
              <a:rPr lang="ru-RU" dirty="0" smtClean="0"/>
              <a:t>3</a:t>
            </a:r>
            <a:r>
              <a:rPr lang="ru-RU" dirty="0"/>
              <a:t>. Лица, осуществляющие </a:t>
            </a:r>
            <a:r>
              <a:rPr lang="ru-RU" dirty="0" smtClean="0"/>
              <a:t>ПК, </a:t>
            </a:r>
            <a:r>
              <a:rPr lang="ru-RU" dirty="0"/>
              <a:t>несут ответственность за своевременность, полноту и достоверность его осуществления.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6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25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552" y="188640"/>
            <a:ext cx="8856984" cy="63863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Для </a:t>
            </a:r>
            <a:r>
              <a:rPr lang="ru-RU" sz="2000" dirty="0"/>
              <a:t>организаций, осуществляющих деятельность по изготовлению и обороту пищевых продуктов, материалов и изделий, </a:t>
            </a:r>
            <a:r>
              <a:rPr lang="ru-RU" sz="2000" dirty="0" smtClean="0"/>
              <a:t>Обязанность по осуществлению производственного контроля установлена также </a:t>
            </a:r>
            <a:r>
              <a:rPr lang="ru-RU" sz="2000" b="1" dirty="0"/>
              <a:t>Федеральным законом от 02.01.2000 N 29-ФЗ "О качестве и безопасности пищевых продуктов</a:t>
            </a:r>
            <a:r>
              <a:rPr lang="ru-RU" sz="2000" b="1" dirty="0" smtClean="0"/>
              <a:t>".</a:t>
            </a:r>
          </a:p>
          <a:p>
            <a:pPr algn="just"/>
            <a:endParaRPr lang="ru-RU" sz="2000" dirty="0"/>
          </a:p>
          <a:p>
            <a:pPr algn="just"/>
            <a:r>
              <a:rPr lang="ru-RU" sz="2000" b="1" dirty="0" smtClean="0">
                <a:effectLst/>
              </a:rPr>
              <a:t>Статья 22. Требования к организации и проведению производственного контроля за качеством и безопасностью пищевых продуктов, материалов и изделий</a:t>
            </a:r>
            <a:endParaRPr lang="ru-RU" sz="2000" dirty="0" smtClean="0">
              <a:effectLst/>
            </a:endParaRPr>
          </a:p>
          <a:p>
            <a:pPr algn="just"/>
            <a:r>
              <a:rPr lang="ru-RU" sz="2000" dirty="0" smtClean="0">
                <a:effectLst/>
              </a:rPr>
              <a:t> </a:t>
            </a:r>
            <a:r>
              <a:rPr lang="ru-RU" sz="1900" dirty="0" smtClean="0">
                <a:effectLst/>
              </a:rPr>
              <a:t>    1. Индивидуальные предприниматели и юридические лица, осуществляющие деятельность по изготовлению и обороту пищевых продуктов, материалов и изделий, обязаны организовывать и проводить ПК за их качеством и безопасностью, соблюдением требований нормативных и технических документов к условиям изготовления и оборота пищевых продуктов, материалов и изделий.</a:t>
            </a:r>
          </a:p>
          <a:p>
            <a:pPr algn="just"/>
            <a:r>
              <a:rPr lang="ru-RU" sz="1900" dirty="0" smtClean="0">
                <a:effectLst/>
              </a:rPr>
              <a:t>     2. ПК за качеством и безопасностью пищевых продуктов, материалов и изделий проводится в соответствии с программой ПК, которая разрабатывается индивидуальным предпринимателем или юридическим лицом на основании государственных стандартов и технических документов. Указанной программой определяются порядок осуществления ПК за качеством и безопасностью пищевых продуктов, материалов и изделий, методики такого контроля и методики проверки условий их изготовления и оборота.</a:t>
            </a:r>
            <a:endParaRPr lang="ru-RU" sz="20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5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305342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 необходимости проведения производственного контроля также имеются требования в следующих Федеральных законах:</a:t>
            </a:r>
          </a:p>
          <a:p>
            <a:endParaRPr lang="ru-RU" sz="2000" dirty="0"/>
          </a:p>
          <a:p>
            <a:r>
              <a:rPr lang="ru-RU" sz="2000" dirty="0" smtClean="0"/>
              <a:t>Закон </a:t>
            </a:r>
            <a:r>
              <a:rPr lang="ru-RU" sz="2000" dirty="0"/>
              <a:t>РФ от 07.02.1992 N 2300-1 «О защите прав потребителей</a:t>
            </a:r>
            <a:r>
              <a:rPr lang="ru-RU" sz="2000" dirty="0" smtClean="0"/>
              <a:t>»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Статья 26 Федерального закона от 24 июня 1998 г. № 89-ФЗ «Об отходах производства и потребления»;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>Федеральный закон от 17 июля 1999 г. N 181-ФЗ «Об основах охраны труда в РФ</a:t>
            </a:r>
            <a:r>
              <a:rPr lang="ru-RU" sz="2000" dirty="0" smtClean="0"/>
              <a:t>»</a:t>
            </a:r>
            <a:endParaRPr lang="ru-RU" sz="20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6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387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900" b="1" dirty="0"/>
              <a:t>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</a:t>
            </a:r>
            <a:endParaRPr lang="ru-RU" sz="1900" dirty="0"/>
          </a:p>
          <a:p>
            <a:pPr algn="ctr"/>
            <a:r>
              <a:rPr lang="ru-RU" sz="1900" b="1" dirty="0"/>
              <a:t>Санитарные правила </a:t>
            </a:r>
            <a:br>
              <a:rPr lang="ru-RU" sz="1900" b="1" dirty="0"/>
            </a:br>
            <a:r>
              <a:rPr lang="ru-RU" sz="1900" b="1" dirty="0"/>
              <a:t>СП </a:t>
            </a:r>
            <a:r>
              <a:rPr lang="ru-RU" sz="1900" b="1" dirty="0" smtClean="0"/>
              <a:t>1.1.1058-01 с изменениями, изложенным в </a:t>
            </a:r>
            <a:r>
              <a:rPr lang="ru-RU" sz="1900" b="1" dirty="0"/>
              <a:t>СП 1.1.2193-07 «Изменения и дополнения № 1 к СП </a:t>
            </a:r>
            <a:r>
              <a:rPr lang="ru-RU" sz="1900" b="1" dirty="0" smtClean="0"/>
              <a:t>1.1.1058-01»</a:t>
            </a:r>
          </a:p>
          <a:p>
            <a:pPr algn="ctr"/>
            <a:endParaRPr lang="ru-RU" sz="1900" b="1" dirty="0" smtClean="0"/>
          </a:p>
          <a:p>
            <a:pPr algn="just"/>
            <a:r>
              <a:rPr lang="ru-RU" sz="1900" dirty="0"/>
              <a:t>1.1. Санитарные правила «Организация и проведение производственного контроля за соблюдением санитарных правил и выполнением санитарно-противоэпидемических (профилактических) мероприятий» (далее - </a:t>
            </a:r>
            <a:r>
              <a:rPr lang="ru-RU" sz="1900" i="1" dirty="0"/>
              <a:t>санитарные правила</a:t>
            </a:r>
            <a:r>
              <a:rPr lang="ru-RU" sz="1900" dirty="0"/>
              <a:t>) определяют порядок организации и проведения </a:t>
            </a:r>
            <a:r>
              <a:rPr lang="ru-RU" sz="1900" dirty="0" smtClean="0"/>
              <a:t>ПК </a:t>
            </a:r>
            <a:r>
              <a:rPr lang="ru-RU" sz="1900" dirty="0"/>
              <a:t>за соблюдением санитарных правил и выполнением санитарно-противоэпидемических (профилактических) мероприятий и предусматривают обязанности юридических лиц и индивидуальных предпринимателей по выполнению их </a:t>
            </a:r>
            <a:r>
              <a:rPr lang="ru-RU" sz="1900" dirty="0" smtClean="0"/>
              <a:t>требований.</a:t>
            </a:r>
          </a:p>
          <a:p>
            <a:pPr algn="just"/>
            <a:endParaRPr lang="ru-RU" sz="1900" dirty="0" smtClean="0"/>
          </a:p>
          <a:p>
            <a:pPr algn="just"/>
            <a:r>
              <a:rPr lang="ru-RU" sz="1900" dirty="0"/>
              <a:t>1.5. Юридические лица и индивидуальные предприниматели в соответствии с осуществляемой ими деятельностью обязаны </a:t>
            </a:r>
            <a:r>
              <a:rPr lang="ru-RU" sz="1900" dirty="0" smtClean="0"/>
              <a:t> … осуществлять ПК, </a:t>
            </a:r>
            <a:r>
              <a:rPr lang="ru-RU" sz="1900" dirty="0"/>
              <a:t>в </a:t>
            </a:r>
            <a:r>
              <a:rPr lang="ru-RU" sz="1900" dirty="0" err="1"/>
              <a:t>т.ч</a:t>
            </a:r>
            <a:r>
              <a:rPr lang="ru-RU" sz="1900" dirty="0"/>
              <a:t>. посредством проведения лабораторных исследований и испытаний, за соблюдением санитарных правил и проведением </a:t>
            </a:r>
            <a:r>
              <a:rPr lang="ru-RU" sz="1900" dirty="0" smtClean="0"/>
              <a:t>санитарно-</a:t>
            </a:r>
            <a:r>
              <a:rPr lang="ru-RU" sz="1900" dirty="0" err="1" smtClean="0"/>
              <a:t>противоэпидемичес</a:t>
            </a:r>
            <a:r>
              <a:rPr lang="ru-RU" sz="1900" dirty="0" smtClean="0"/>
              <a:t>-ких </a:t>
            </a:r>
            <a:r>
              <a:rPr lang="ru-RU" sz="1900" dirty="0"/>
              <a:t>(профилактических) мероприятий при выполнении работ и оказании услуг, а также при производстве, транспортировании, хранении и реализации продукции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056" y="188640"/>
            <a:ext cx="8784976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	Обязанности </a:t>
            </a:r>
            <a:r>
              <a:rPr lang="ru-RU" sz="2000" b="1" dirty="0"/>
              <a:t>юридических лиц и индивидуальных предпринимателей при осуществлении производственного контроля</a:t>
            </a:r>
            <a:endParaRPr lang="ru-RU" sz="2000" dirty="0"/>
          </a:p>
          <a:p>
            <a:pPr algn="just"/>
            <a:r>
              <a:rPr lang="ru-RU" sz="2000" dirty="0" smtClean="0"/>
              <a:t>      Юридическое </a:t>
            </a:r>
            <a:r>
              <a:rPr lang="ru-RU" sz="2000" dirty="0"/>
              <a:t>лицо, индивидуальный предприниматель при выявлении нарушений санитарных правил на объекте производственного контроля должен принять меры, направленные на устранение выявленных нарушений и недопущение их возникновения, в </a:t>
            </a:r>
            <a:r>
              <a:rPr lang="ru-RU" sz="2000" dirty="0" err="1"/>
              <a:t>т.ч</a:t>
            </a:r>
            <a:r>
              <a:rPr lang="ru-RU" sz="2000" dirty="0"/>
              <a:t>.:</a:t>
            </a:r>
          </a:p>
          <a:p>
            <a:pPr lvl="0" algn="just"/>
            <a:r>
              <a:rPr lang="ru-RU" sz="2000" dirty="0" smtClean="0"/>
              <a:t>       - приостановить </a:t>
            </a:r>
            <a:r>
              <a:rPr lang="ru-RU" sz="2000" dirty="0"/>
              <a:t>либо прекратить свою деятельность или работу отдельных цехов, участков, эксплуатацию зданий, сооружений, оборудования, транспорта, выполнение отдельных видов работ и оказание услуг;</a:t>
            </a:r>
          </a:p>
          <a:p>
            <a:pPr lvl="0" algn="just"/>
            <a:r>
              <a:rPr lang="ru-RU" sz="2000" dirty="0" smtClean="0"/>
              <a:t>       - прекратить </a:t>
            </a:r>
            <a:r>
              <a:rPr lang="ru-RU" sz="2000" dirty="0"/>
              <a:t>использование в производстве сырья, материалов, не соответствующих установленным требованиям и не обеспечивающих выпуск продукции безопасной (безвредной) для человека, снять с реализации продукцию, не соответствующую санитарным правилам и представляющую опасность для человека и принять меры по применению (использованию) такой продукции в целях, исключающих причинение вреда человеку, или ее уничтожению;</a:t>
            </a:r>
          </a:p>
          <a:p>
            <a:pPr lvl="0" algn="just"/>
            <a:r>
              <a:rPr lang="ru-RU" sz="2000" dirty="0" smtClean="0"/>
              <a:t>       - информировать </a:t>
            </a:r>
            <a:r>
              <a:rPr lang="ru-RU" sz="2000" dirty="0"/>
              <a:t>орган, уполномоченный на осуществление государственного санитарно-эпидемиологического надзора о мерах, принятых по устранению нарушений санитарных правил;</a:t>
            </a:r>
          </a:p>
          <a:p>
            <a:pPr lvl="0" algn="just"/>
            <a:r>
              <a:rPr lang="ru-RU" sz="2000" dirty="0" smtClean="0"/>
              <a:t>      - принять </a:t>
            </a:r>
            <a:r>
              <a:rPr lang="ru-RU" sz="2000" dirty="0"/>
              <a:t>другие меры, предусмотренные действующим законодательством.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8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4265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620688"/>
            <a:ext cx="871296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Юридические лица и индивидуальные предприниматели </a:t>
            </a:r>
            <a:r>
              <a:rPr lang="ru-RU" sz="2000" dirty="0"/>
              <a:t>обязаны выполнять не только требования санитарного законодательства, но и постановления и предписания должностных лиц органов, осуществляющих государственный санитарно-эпидемиологический надзор, - </a:t>
            </a:r>
            <a:r>
              <a:rPr lang="ru-RU" sz="2000" dirty="0" err="1"/>
              <a:t>Роспотребнадзора</a:t>
            </a:r>
            <a:r>
              <a:rPr lang="ru-RU" sz="2000" dirty="0"/>
              <a:t>. Кроме этого, орган </a:t>
            </a:r>
            <a:r>
              <a:rPr lang="ru-RU" sz="2000" dirty="0" err="1"/>
              <a:t>Роспотребнадзора</a:t>
            </a:r>
            <a:r>
              <a:rPr lang="ru-RU" sz="2000" dirty="0"/>
              <a:t> может направить в организацию запрос о представлении информации о результатах производственного контроля, </a:t>
            </a:r>
            <a:r>
              <a:rPr lang="ru-RU" sz="2000" dirty="0" smtClean="0"/>
              <a:t>ответ на который обязателен. </a:t>
            </a:r>
            <a:r>
              <a:rPr lang="ru-RU" sz="2000" dirty="0"/>
              <a:t>Порядок и форма запроса устанавливаются органами </a:t>
            </a:r>
            <a:r>
              <a:rPr lang="ru-RU" sz="2000" dirty="0" err="1"/>
              <a:t>Роспотребнадзора</a:t>
            </a:r>
            <a:r>
              <a:rPr lang="ru-RU" sz="2000" dirty="0" smtClean="0"/>
              <a:t>.</a:t>
            </a:r>
          </a:p>
          <a:p>
            <a:pPr algn="just"/>
            <a:r>
              <a:rPr lang="ru-RU" sz="2000" dirty="0"/>
              <a:t>Законодательством РФ также установлено право должностных лиц </a:t>
            </a:r>
            <a:r>
              <a:rPr lang="ru-RU" sz="2000" dirty="0" err="1"/>
              <a:t>Роспотребнадзора</a:t>
            </a:r>
            <a:r>
              <a:rPr lang="ru-RU" sz="2000" dirty="0"/>
              <a:t> осуществлять проверки организаций, порядок проведения которых регламентируется Положением о Федеральной службе по надзору в сфере защиты прав потребителей и благополучия человека </a:t>
            </a:r>
            <a:r>
              <a:rPr lang="ru-RU" sz="2000" dirty="0" smtClean="0"/>
              <a:t>, </a:t>
            </a:r>
            <a:r>
              <a:rPr lang="ru-RU" sz="2000" dirty="0"/>
              <a:t>Федеральным законом от 26.12.2008 N 294-ФЗ "О защите прав юридических лиц и индивидуальных предпринимателей при осуществлении государственного контроля (надзора) и муниципального контроля" </a:t>
            </a:r>
            <a:r>
              <a:rPr lang="ru-RU" sz="2000" dirty="0" smtClean="0"/>
              <a:t>и </a:t>
            </a:r>
            <a:r>
              <a:rPr lang="ru-RU" sz="2000" dirty="0"/>
              <a:t>Методическими рекомендациями по применению норм данного Закона </a:t>
            </a:r>
            <a:r>
              <a:rPr lang="ru-RU" sz="2000" dirty="0" smtClean="0"/>
              <a:t>(</a:t>
            </a:r>
            <a:r>
              <a:rPr lang="ru-RU" sz="2000" dirty="0"/>
              <a:t>Утверждены Приказом </a:t>
            </a:r>
            <a:r>
              <a:rPr lang="ru-RU" sz="2000" dirty="0" err="1"/>
              <a:t>Роспотребнадзора</a:t>
            </a:r>
            <a:r>
              <a:rPr lang="ru-RU" sz="2000" dirty="0"/>
              <a:t> от 24.03.2010 N 103</a:t>
            </a:r>
            <a:r>
              <a:rPr lang="ru-RU" sz="2000" dirty="0" smtClean="0"/>
              <a:t>).</a:t>
            </a:r>
            <a:endParaRPr lang="ru-RU" sz="2000" dirty="0"/>
          </a:p>
          <a:p>
            <a:pPr algn="just"/>
            <a:endParaRPr lang="ru-RU" sz="2000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Центр сертификации и обучения "ИСУ"</a:t>
            </a:r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30BFF-037D-4EE5-86E3-861FAE7A664B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5" name="Picture 2" descr="wiki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76064" cy="492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04433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1988</Words>
  <Application>Microsoft Office PowerPoint</Application>
  <PresentationFormat>Экран (4:3)</PresentationFormat>
  <Paragraphs>231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Проверки Роспотребнадзор:  Вся правда без купюр.  ППК. Методическая презентация.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Roman Makaryuk</cp:lastModifiedBy>
  <cp:revision>46</cp:revision>
  <dcterms:created xsi:type="dcterms:W3CDTF">2015-06-06T16:19:25Z</dcterms:created>
  <dcterms:modified xsi:type="dcterms:W3CDTF">2015-06-10T10:12:12Z</dcterms:modified>
</cp:coreProperties>
</file>